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9" r:id="rId2"/>
    <p:sldId id="384" r:id="rId3"/>
    <p:sldId id="385" r:id="rId4"/>
    <p:sldId id="386" r:id="rId5"/>
    <p:sldId id="392" r:id="rId6"/>
    <p:sldId id="389" r:id="rId7"/>
    <p:sldId id="387" r:id="rId8"/>
    <p:sldId id="390" r:id="rId9"/>
    <p:sldId id="391" r:id="rId10"/>
    <p:sldId id="393" r:id="rId11"/>
    <p:sldId id="39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mberto Morelli" initials="UM" lastIdx="5" clrIdx="0"/>
  <p:cmAuthor id="2" name="Silvio Ranise" initials="SR" lastIdx="1" clrIdx="1"/>
  <p:cmAuthor id="3" name="Silvio Ranise" initials="SR [2]" lastIdx="1" clrIdx="2"/>
  <p:cmAuthor id="4" name="Silvio Ranise" initials="SR [3]" lastIdx="1" clrIdx="3"/>
  <p:cmAuthor id="5" name="Silvio Ranise" initials="SR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8" autoAdjust="0"/>
    <p:restoredTop sz="90201" autoAdjust="0"/>
  </p:normalViewPr>
  <p:slideViewPr>
    <p:cSldViewPr snapToGrid="0">
      <p:cViewPr varScale="1">
        <p:scale>
          <a:sx n="117" d="100"/>
          <a:sy n="117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3AD3D-7B43-45A2-8A5F-0C0892254374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C6AF4-36CD-4BAB-9638-180F871C0E9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Mechanisms</a:t>
            </a:r>
            <a:r>
              <a:rPr lang="it-IT" dirty="0"/>
              <a:t>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storing</a:t>
            </a:r>
            <a:r>
              <a:rPr lang="it-IT" dirty="0"/>
              <a:t>, </a:t>
            </a:r>
            <a:r>
              <a:rPr lang="it-IT" dirty="0" err="1"/>
              <a:t>indexing</a:t>
            </a:r>
            <a:r>
              <a:rPr lang="it-IT" dirty="0"/>
              <a:t>, processing</a:t>
            </a:r>
          </a:p>
          <a:p>
            <a:r>
              <a:rPr lang="it-IT" dirty="0"/>
              <a:t>Technologies,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computers, networks and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physical</a:t>
            </a:r>
            <a:r>
              <a:rPr lang="it-IT" dirty="0"/>
              <a:t> device</a:t>
            </a:r>
          </a:p>
          <a:p>
            <a:r>
              <a:rPr lang="it-IT" dirty="0"/>
              <a:t>Lifecycle: </a:t>
            </a:r>
            <a:r>
              <a:rPr lang="it-IT" dirty="0" err="1"/>
              <a:t>creation</a:t>
            </a:r>
            <a:r>
              <a:rPr lang="it-IT" dirty="0"/>
              <a:t> -&gt; (</a:t>
            </a:r>
            <a:r>
              <a:rPr lang="it-IT" dirty="0" err="1"/>
              <a:t>distributed</a:t>
            </a:r>
            <a:r>
              <a:rPr lang="it-IT" dirty="0"/>
              <a:t>) processing -&gt; </a:t>
            </a:r>
            <a:r>
              <a:rPr lang="it-IT" dirty="0" err="1"/>
              <a:t>deletion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Type</a:t>
            </a:r>
            <a:r>
              <a:rPr lang="it-IT" dirty="0"/>
              <a:t> of softwares: https://simple.m.wikipedia.org/wiki/Software</a:t>
            </a:r>
          </a:p>
          <a:p>
            <a:r>
              <a:rPr lang="it-IT" dirty="0"/>
              <a:t>Source Windows XP lines of code: https://www.facebook.com/windows/posts/155741344475532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57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25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62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51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Follow https://www.tweaking4all.com/hardware/arduino/arduino-programming-course/arduino-programming-part-2/#YourBasicArduinoProgramLayout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9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22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5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95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51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6AF4-36CD-4BAB-9638-180F871C0E9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6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33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383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9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90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64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778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38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22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89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54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24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F53E054-6DA9-4D16-B513-3661CD65ECD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6D14AD7-D378-4AA1-B98E-389BA782C4B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tandalone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1.microchip.com/downloads/en/DeviceDoc/ATmega48A-PA-88A-PA-168A-PA-328-P-DS-DS40002061A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atmel.com/Images/Atmel-2549-8-bit-AVR-Microcontroller-ATmega640-1280-1281-2560-2561_datasheet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76;p15">
            <a:extLst>
              <a:ext uri="{FF2B5EF4-FFF2-40B4-BE49-F238E27FC236}">
                <a16:creationId xmlns:a16="http://schemas.microsoft.com/office/drawing/2014/main" id="{E4CDFB66-E98F-4702-9C9A-4681E76F0C63}"/>
              </a:ext>
            </a:extLst>
          </p:cNvPr>
          <p:cNvSpPr/>
          <p:nvPr/>
        </p:nvSpPr>
        <p:spPr>
          <a:xfrm>
            <a:off x="9359462" y="0"/>
            <a:ext cx="3185160" cy="1025686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MQTT</a:t>
            </a:r>
            <a:endParaRPr sz="2000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841D00-15EE-41FF-BE27-DF3874854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2"/>
            <a:ext cx="10055352" cy="2775983"/>
          </a:xfrm>
        </p:spPr>
        <p:txBody>
          <a:bodyPr/>
          <a:lstStyle/>
          <a:p>
            <a:r>
              <a:rPr lang="en-US" sz="6000" dirty="0"/>
              <a:t>Information Technology</a:t>
            </a:r>
            <a:br>
              <a:rPr lang="en-US" sz="6000" dirty="0"/>
            </a:br>
            <a:r>
              <a:rPr lang="en-US" sz="4800" dirty="0"/>
              <a:t>concepts, components and Hands-on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424911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E7C6DF-1AFC-449F-8BA8-B2F69E71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16ED2-ED74-4650-A8AC-85887082CE4C}"/>
              </a:ext>
            </a:extLst>
          </p:cNvPr>
          <p:cNvSpPr txBox="1"/>
          <p:nvPr/>
        </p:nvSpPr>
        <p:spPr>
          <a:xfrm>
            <a:off x="0" y="14945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Basically a small computer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A655B5-4986-476B-9008-462921FAC070}"/>
              </a:ext>
            </a:extLst>
          </p:cNvPr>
          <p:cNvSpPr txBox="1"/>
          <p:nvPr/>
        </p:nvSpPr>
        <p:spPr>
          <a:xfrm>
            <a:off x="416559" y="2421517"/>
            <a:ext cx="732602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Connectivity</a:t>
            </a:r>
            <a:br>
              <a:rPr lang="en-US" b="1" dirty="0"/>
            </a:br>
            <a:endParaRPr lang="en-US" sz="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LAN, Wi-Fi and 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HDMI, audio, USB and LCD</a:t>
            </a:r>
            <a:br>
              <a:rPr lang="it-IT" dirty="0"/>
            </a:br>
            <a:endParaRPr lang="it-IT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Operating system</a:t>
            </a:r>
            <a:br>
              <a:rPr lang="it-IT" b="1" dirty="0"/>
            </a:br>
            <a:endParaRPr lang="en-US" sz="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Out-of-the-box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Multi-tasking</a:t>
            </a:r>
            <a:br>
              <a:rPr lang="en-US" dirty="0"/>
            </a:b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Missing </a:t>
            </a:r>
            <a:r>
              <a:rPr lang="it-IT" b="1" dirty="0" err="1"/>
              <a:t>analog</a:t>
            </a:r>
            <a:r>
              <a:rPr lang="it-IT" b="1" dirty="0"/>
              <a:t>-to-</a:t>
            </a:r>
            <a:r>
              <a:rPr lang="it-IT" b="1" dirty="0" err="1"/>
              <a:t>digital</a:t>
            </a:r>
            <a:r>
              <a:rPr lang="it-IT" b="1" dirty="0"/>
              <a:t> </a:t>
            </a:r>
            <a:r>
              <a:rPr lang="it-IT" b="1" dirty="0" err="1"/>
              <a:t>converter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supports </a:t>
            </a:r>
            <a:r>
              <a:rPr lang="it-IT" dirty="0" err="1"/>
              <a:t>Grove</a:t>
            </a:r>
            <a:r>
              <a:rPr lang="it-IT" dirty="0"/>
              <a:t> </a:t>
            </a:r>
            <a:r>
              <a:rPr lang="it-IT" dirty="0" err="1"/>
              <a:t>prototyping</a:t>
            </a:r>
            <a:r>
              <a:rPr lang="it-IT" dirty="0"/>
              <a:t> system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E83E4FC-8D93-46BF-B8BD-E750A9B40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36" y="253406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FF47CB-B7D6-4B4A-84A0-A58FA827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Assignment</a:t>
            </a:r>
            <a:r>
              <a:rPr lang="it-IT" dirty="0"/>
              <a:t> 4</a:t>
            </a:r>
            <a:endParaRPr lang="en-GB" dirty="0"/>
          </a:p>
        </p:txBody>
      </p:sp>
      <p:pic>
        <p:nvPicPr>
          <p:cNvPr id="10" name="Picture 2" descr="data:image/png;base64,iVBORw0KGgoAAAANSUhEUgAAAOEAAADhCAMAAAAJbSJIAAAAgVBMVEX///8BAQEAAAD09PSPj4/x8fGSkpLT09P7+/vm5ua0tLTr6+t1dXVZWVn39/fGxsba2trg4OClpaVmZma9vb2hoaFTU1MKCgrKysofHx+AgIBeXl5OTk64uLiampokJCQ7OzuHh4c+Pj4tLS16enpISEgaGhpsbGwqKio0NDQQEBAN8vbtAAASj0lEQVR4nO1d13bqOhBNTDfdlNADJITA/3/gpYTRSNYUuZBz18q8nRNjaVtTt9rLy5/8yZ/8yZ/8yZ88WZrN5m93oXjpDfpJvbPcf0dG5tvusZqMG7Xf7lxOaTaSxQHhil7vgv9r25nM/p84h3FnbsHyy/2Rt2My+O0OB0k7PirAuTi7Seu3O66TQf0jBJyF8rxrhDY3LAMDI4PdWyZ4COXnLKTBVlQWFJ/UJvMc6BDIqlpdW9ETEc6WOq+i8j6HsarNC8CnIUzOVL9xaIg+tqft6c0TQNK/2fTERq8An4OwUvV39QfEdLFZN4YVK5mptBrjya77RcK8/O+izTd7Afj6FISVha+Pt57vd/FAyNKG6+rBj/Lyf0fOIK8An4Gw58F36/EyIIgPkpEP5RUjOY43gE9AuEn162Zu9eC49jLYbNMgr7rqV4I7wNIRxr4u7RPBfkipJQffCxPPoz8AS0Y43DrduRYNm6zw7lKbvLsgLy9NJQEPgOUiXKTxHcOVMy2NThrjyA4dLVSmFNCiX2ZONy7/nMgRTCe9SfrlMfq7AVgiwqPbhe91oe9ff7sNrCqPvyGApSFsuM1/9Atvo39yG/nJ5DDAshDurLYvnqB4fFfpz512jtf/bTn/WULDta39ES0TKVacaBR9tRyApSCcOd+wWnwTSKpOa0nKzRbeZN0ewFW+8CdLe+VozKuDcNm15ZDT5S3t9op1oH5Zs+Vk5Eo+nap8WPhGz2F3m6MATisfQMdP6+rwImSshZgTYMOKtIeK/IvCpHJQYcwJsG8BrBfUd63UFRBzAhxbAItIscOkIUHM62RiDPDjmRr6kL7E0BUG8OJDC+pzmIwFhIWpaKZvdZthW4y63dX+0O2OFllm1niExTmZ4DR0GO9WqbB8l/1nHDDlxCIsLkxEUUgdMUyWDPH7w6ZulCg5hMUF+ijSf/TZQibwf2B2NJ+NQZg3VcsCcLBQoMMoO2L8oRHmrW9OCKByti5JEWYKkGeB5yER5gW4DB3B9i4UHoDscCw+EQ9zV6ibQIDtFBcYhHFJa8mOcFc5AZqKXuVFa358RLTwPjgiauoqMYQ5AdYQQEUc9M2y3bFMF5P1bNhq1yq1dms4Gye75ZcXJTVTURJA7GXkV429szTRMWn4XUhzkHQ80/5ebqssgEb15Vy0tnK6eu37KpG8bztepkBesh3H5fhtMD9Ak8tEH9KzaRIsWsVKmn88SmPc4AcQwAI5mYsgIxTS5KYzgJfWNyGZdS/5cqjRaG8qtAUCON/UH1L1TbsFycgAFBKOFMu/D+dwZisX48N3Y4DnIitTFCgEymLjdO2QjQEYLp337G7/XRpApKMH/kGL7IuiU3aGY3CwXzV9UQJ0PZNKFkZH2Q/XO1mdykkS988WxnkFO5k3qiOraB/e1NAMIWtTbfurL8JbcsSZNtABfM0wPbQFgGwkHOIuRPMiVom28NyWBuA007qa2OgoR93bAPMP4F183Cg7gte/hzZudJSzKxtgcfOkaW6UdjKrx7KTMGcDNVO0Yp6yABbKoTYPTo5DjiB4omgZ0kDPLFdh5geRkymeQ11EKoCmq69BPLyJFEzm18MAi58J7mqczMs1IX48JYRtLBUzhMxTmL/JnSGmpK4E+PIyzzCIZgiZKDNCAIufCtYDNPyNfhDNEM7phzB/U/xUaQDAl5dD8CBCPc34f1Q6/u4IXmQAI8I5fizwA7rsbSKAv2mDd5lCZ3R8bqIYwlUIfxMq1UCAaBA7qgbOj8e/yUcSA1AfB3uDcby5SszPrJEA6aR3Cr5fw5vM5HwNcYwif3OXxmYZ2TKtE3tjSID9iNxN04D+bKhHkCzlWLgyRqhRovExzYze/mfp+YYMQKZHJ7nTIDA+9OcYG4Byst2iJ6FuU06Ob+AAvv7QGh5ZQ5fkXVMTWaWNjooVy1DYKhQ5pA7pRfv3zRVk/QDjIvuFRw50X8zpExMumYTgJm1xK9QN5Ar6zQPkAl4dBkZaiTYQ8wOjxtJcVF05CwWlMwkQFkqQSmh6JdEZj3KLHp+OUkeHcx2+G8Tb96QD/QTaJH03BAwpOX2T/ExbVXdcO5Uq05mJtWv5xWUyUMeQOfAYusW79wE8R1W+ZgjZdNQmd+/opotNvB6P18lumUIZRe9cJmOylneqRaWagsFS/KMZwhPzmh5eh3qDN4ptN1gbdxyQfKp2FFPJx6e/0ci0PHpGptOGFmEqlcob6vo1IPiHu9/1zwP7clHzZalvPwP147zp4z20kkYKg65EFsAu7XKvk/4qgLgqp14HXePK1QdLSrqsRDGEPTSCUbTlQ0p76qZzRDVhwgFVPzwUOfpk2oOHqMmmd0lXXoymv+qKR3uFM10ugZ1RydYjc4u+mNbgOxEjZPIBWhOWCOCHaq/Cl6oeBHKW+mqGfKFbHUqhbiE9gIKzunbUVvSPiob04o+pFiaOgRlS9LFcdyAaXFn9qyt6U9IQ+XddNsSOoAfGIZM1+twA1K11D6AspO8L3aPJCagrCP8HSiqm+MWP4AvKmQk1bUKsowo/8wTxgJgYmZkMuviyJIh0Mn6OUCGo9KlQ9mA7qFBgHBH1jcCPKvmbQFZN+sKgYxPiBY9wTpEFiaSkxqFzU1ZGQmlDUFNCQcBTUknBQvhES8ERoSFUscQ0J0P8wHg6/98HgqEC/085Ghghglk2m+S3RAuWMKQTBREaIOKF0pFQyXlAPqBZsMCxapQZdAUte+e/QE9AEAtWYL5wl3gAC8uLUmb8mPCiCJTHjB9B54AWEyXkTvBU45AhZHlROaYT3r7Oj3Ff+ECQFxLRBgoTxUQlD5DMSqSIDWrmz6cgGBAfUMoYQEnl+UQBIO1KHmUIocYz3pDqfA8fCxOiN3/jDcGMkdBxEPJGItwIhtbiI3aH10LJTMELcDVTczBrNJlyacMPgmRoMAp+LYeA7g93kpku+cavMps6ZGkqkxkIigCGRuT1vJ3uH7/2509gpoQrlaLxbR3qzY3QANFb/Mk1mAKRl/EIvx+/9gd8wUwrohluDTQSoInpgqERpsKPkuCJF3zbkpmi9TcMQHBChK7DdyQyT4hoXl8rIBzxZjoWzHSmAihFNKmTS9ZUBDXr8nYGXSOi6dRBSCynzGdoJh540ypBAbqsAhg/71evZuQi9MckSO+JmPOlROh7e1MofWCCzu/lAKGfSR2klNQf08GVENn7nEf4qUJIjKEQTASEaTP0Bx1wJUQBVSbCVa4xbCjHsC245DwIXwQt1dohFS5dO/QHnTLtEBCe/T8WfKmU8pxshBSRAL6USEzz+dJi4iFB1MUOQiJswmsyJZ6mk/54mCungY9PzXlYg0gWmaDsfjMFZ0HwsXxOA7WZ/8eQT/ldSU3KS2u4piBZaSAK/HQbOCLC1QJd6HWHMDkl1BZEcSpUBReIc9ASegb5zFu7ZKZndpSm/MslQ5vyY3yVzc9imgW5ZK4tmIrUCf7nQo0vGRpoMTeN3kgmyYxZKxELWiia6Q9C/6obraER68Ekyl0lEJKI/L2jNFM/3ac0NHnuLehgfEvMVDxhqKdcZirpOCSmBOELhph9C9RE0gPhK8NyDH80lQwNcj6CagIbkra203IWbBlyOoIxFsxUMjTQYqI4hRIw805Ls5aZUFKpC4KZSioATAyRuJqUKesgwhBSa36OgqvY8mZq/k7MD0orcsyegGyWaNbJUhOskeAKJGcIY0zE7INgiGh3dBZ3ipZXExFTmsGEYEEtQp3wnkjm7c0+uSwx0WxBo1biQAcJimMsdXAmvECeezGDGLQp9yZm6zG5QHQvmCGQ1tSSLbE8iARXhffsabbnYEGncFBWWIMnCEcxlfonLkUAV0YuBzKLlQO3XaKT8smV3BAriPk9ubwx7p5wJWNRTdHO6qDt+WgxFT1HfhL8hLiUAlmyuBaBnEEzx8aFjCI+t5Dc2zSEj0B8g0RUMXH2zqgpvajriCBSi69cQYegM2/+lJRUXNH0IhuiCQf0Mu8PBFG3fA8d4MOkQyYppIKJ1PurTKWvAC+howFmRqMveeFJ7YAB0l8OorGUUrHBWFybZ7aI0edsOOedCHvJJtbTzDIO+LjUBGVVNkPF+kqTWTGvsc/9ZiPj+mw9yxiQvP8alnyx24LepKeOikG0D1+JyJviKhP7yCTWM8GnpSobMzpsZbOQ7Mys0+XyMqyoN4zbiWv97djZE8SfXGByOmqcwU65DVmYTqIIP2CV2SMaanPc+Z99zfW4MWzVWsPGeHM8pzevce9Dx8lQj4CSCvmiGNNNEcgvdHa2573a2w/TW7s/WN0yewIpTTb5gHCuAtSI5Lafqagvd4ldiIxEdCZzk4Y8hLBykkxrf8ScN0B5ErPZUSArUodh0vjehbAJuy9pPylvdkk9SX5VUz9IR4mMvxQYI3n7l2L3uCkKxDX0O1Ef0JkR4oL1RNrOffl7Xd5fDn0i2RFgWOTFrS3R1+BqXD5BbL2lQV7+8jWRb3KB/Yz08uqWrMZGgHGTdw/xW/0eMqymQsPrj2tV3Yxr9jjQhv8pah4SxRETA6OnOt7QnK9vZLXRnXmEjmsijcKESxUZDU/TjsQcpqbnY9qzuN4ZdVfT0bGa9NUH5CH+ht63alyR6pAhWMLLrLk3elryjUH4pkM6OCkGBYuZ4qJ3tuOGy7wVHd9aQKetxvUpuSGzp5juPDpHSXudQAZpmi3CTLlmqn/aOdrS0gw6PpCutFvf0bF+TOeNFarPVRvJ7tTmY8oZxSY+t5A2QmNVFEWVlpZm2DNd7BEiFaSiXGllssiAk3ZHmh/hbdsFns76EOvuF003yOqffTt7jAamOdXcqFbwRZJs0N2GW+FVTMXJrY5ZY4g6blQrFgXHJSrmwGOtI70LOsGUMzH7qrLMCxTSghkC9qhAdIBj4KysSWzYmhnfiFDcIZgD63wb9ixE4zH4g3c8YkoW9uiAtQWxmEstq9Y72VwazToHX4iKfsuGAnwrYiHD2Hi3APKZfaQbB78YxokvAgc2xEO+BKfXsV/HhzhUOmZoC5EV/KmgNjd6KWtzHOy9iWyAfAlpVlZnW0uHkmuhQnKu0I2qGc3RYXWib947owIn41K6vdqM7ePnrmtkwy9Cbm4cfGKERUVqxk+KJtclmtUyxhvGZZjeDD9TLL/ktFB1kzlnRHouro85pjBGdW3JUUtOKXx7KX8wxzUpTw/2ijn5XT4xaOY5ZnZel9mm4WTv+aXIxCL+JiTjdgUfai3zMTsvZbicNEgrGSZHL9HYFRNATKPkqk4Rb6ioAVuemYobc/g+qseNlokizXZjvOmcfKdgXn4wl00YF6c5zxNH2q7Ji2bfPoLbkKTn+Xz+RZ7xeX9UU8d+m27lvnYC8zGa4mHNHMzKIIMHVHXm3nRK8vIKQXzMWXWPWp+ZqeDkOsQ6jZsGfnVB0H6l6EsXWQcZ7rG8nuCqDGvIwxdzPzjmY76Ut+H1UhFOgvdW16ZB+PKS8FuevIJvdNZffNbafHAmh9FFb1U9WYe2vRd3a0GCXhpSadbiI+tZ7n/sirdAYtmjvhRIDW0wxLAA24oX+9TM2kO+O0kY01r5Rj0JX2nNiHWJZHie257F1c70BMg+VsddwAwbCOJQ9ReSKAXf0Vc4N6oVi0MNuPtIJ58YYrHcqFYmpQK0L9GKTgVyo1oZlaiid8F3cTLrPkqSFmaDinUyRmz6l1+nVbRYa8jKs5KxBfGjtInRlDQtlr+E64lAHG70WT7VYZ0LStX8YnGjUbR9xjA2nbtqC0m2GenazZWoMD9ir+KM3sv34u5dr8XP/mIZbu3mir5I0isz+6NGh/JWm1SOTlvF3/Hmld7BafcYznBrpFl1WPBzed/SFfci7qhTAsYUy5+D+A2X4beL8VisW+0541fKcg9e6m4Hom5xiVzLJXqKml4O68U2hfE9KaQb40MK39PT4LvEnvmGY96uDHcp1uMZUZeQ5sK3bWSXPekYbt49+KbluGqdtNyLcO4gP7N4hUY1De/ytu/fUVDUr71/Nka7jPsuPwvB0y86F39RbbjMtumu3YnC/W4tx+j2uD71U45R9FZqGREgsxU1j3Tl1Y71eNZKO9lmu7HedLYkoXrRz39h/B4yOFK8ryFH96tlp9P5/Ox0ltPDmZ+Huqr5syO8JJUNy+F76GD22cXzUtAA6Y9UExWCXF5x+FfMLy29eJ8L5PXH75vfDH8KqSWrjCCvPztt/kntdKU5/jzzluZFFx3jX+CZM0s7/vwWHArCdkEXNMX2r0hvNumY+SZPBnuT+WjT/z+NXVpa1z1rq+9UsHg/BO1h+z9Ipd0aNK4yaLX/34P2J3/yJ3/yJ3/yJ3/yfPkPmGXc4VNf1EoAAAAASUVORK5CYII=">
            <a:extLst>
              <a:ext uri="{FF2B5EF4-FFF2-40B4-BE49-F238E27FC236}">
                <a16:creationId xmlns:a16="http://schemas.microsoft.com/office/drawing/2014/main" id="{7ED61830-32FE-4DDE-BD88-E15015C2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5" y="1428223"/>
            <a:ext cx="1399915" cy="13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88A4080-A2B5-4C9D-B508-16290E90D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5" y="3656586"/>
            <a:ext cx="1400400" cy="14004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C52C74-75D8-44BE-8F19-BD63D6F41ABE}"/>
              </a:ext>
            </a:extLst>
          </p:cNvPr>
          <p:cNvSpPr txBox="1"/>
          <p:nvPr/>
        </p:nvSpPr>
        <p:spPr>
          <a:xfrm>
            <a:off x="2518945" y="4095176"/>
            <a:ext cx="1960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20 minutes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3C8604-02BF-43D9-9187-C190E121D96E}"/>
              </a:ext>
            </a:extLst>
          </p:cNvPr>
          <p:cNvSpPr txBox="1"/>
          <p:nvPr/>
        </p:nvSpPr>
        <p:spPr>
          <a:xfrm>
            <a:off x="2518944" y="1651125"/>
            <a:ext cx="544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Install</a:t>
            </a:r>
            <a:r>
              <a:rPr lang="it-IT" sz="2400" dirty="0"/>
              <a:t> Arduino IDE on the </a:t>
            </a:r>
            <a:r>
              <a:rPr lang="it-IT" sz="2400" dirty="0" err="1"/>
              <a:t>Raspberry</a:t>
            </a:r>
            <a:r>
              <a:rPr lang="it-IT" sz="2400" dirty="0"/>
              <a:t> </a:t>
            </a:r>
            <a:r>
              <a:rPr lang="it-IT" sz="2400" dirty="0" err="1"/>
              <a:t>Pi</a:t>
            </a:r>
            <a:r>
              <a:rPr lang="it-IT" sz="2400" dirty="0"/>
              <a:t> and </a:t>
            </a:r>
            <a:r>
              <a:rPr lang="it-IT" sz="2400" dirty="0" err="1"/>
              <a:t>acquire</a:t>
            </a:r>
            <a:r>
              <a:rPr lang="it-IT" sz="2400" dirty="0"/>
              <a:t> </a:t>
            </a:r>
            <a:r>
              <a:rPr lang="it-IT" sz="2400" dirty="0" err="1"/>
              <a:t>sensor</a:t>
            </a:r>
            <a:r>
              <a:rPr lang="it-IT" sz="2400" dirty="0"/>
              <a:t> data </a:t>
            </a:r>
            <a:r>
              <a:rPr lang="it-IT" sz="2400" dirty="0" err="1"/>
              <a:t>using</a:t>
            </a:r>
            <a:r>
              <a:rPr lang="it-IT" sz="2400" dirty="0"/>
              <a:t> the </a:t>
            </a:r>
            <a:r>
              <a:rPr lang="it-IT" sz="2400" dirty="0" err="1"/>
              <a:t>emulated</a:t>
            </a:r>
            <a:r>
              <a:rPr lang="it-IT" sz="2400" dirty="0"/>
              <a:t> serial port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791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349C934F-D8D3-4E0F-93F2-FA126EB9DADC}"/>
              </a:ext>
            </a:extLst>
          </p:cNvPr>
          <p:cNvSpPr/>
          <p:nvPr/>
        </p:nvSpPr>
        <p:spPr>
          <a:xfrm>
            <a:off x="9213475" y="2643153"/>
            <a:ext cx="2389009" cy="962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E7C6DF-1AFC-449F-8BA8-B2F69E71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it-IT" dirty="0"/>
              <a:t>The Information Technology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AEDA40-4721-4943-81A8-85A2456F11B9}"/>
              </a:ext>
            </a:extLst>
          </p:cNvPr>
          <p:cNvSpPr txBox="1"/>
          <p:nvPr/>
        </p:nvSpPr>
        <p:spPr>
          <a:xfrm>
            <a:off x="0" y="14945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Mechanisms and technologies to handle the electronic data lifecycle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6DA25E-D9E6-4F73-B40F-01BF3983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2" y="2396313"/>
            <a:ext cx="962025" cy="9620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54EB16-8D36-4EA9-87EB-0F6F36980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1" y="4919751"/>
            <a:ext cx="1228725" cy="12287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B1A250-8B0D-42CD-84BC-33F2F21CA295}"/>
              </a:ext>
            </a:extLst>
          </p:cNvPr>
          <p:cNvSpPr txBox="1"/>
          <p:nvPr/>
        </p:nvSpPr>
        <p:spPr>
          <a:xfrm>
            <a:off x="1594076" y="2332047"/>
            <a:ext cx="716050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Software: </a:t>
            </a:r>
            <a:r>
              <a:rPr lang="en-US" dirty="0"/>
              <a:t>a set of instructions and its associated documentations that tells a computer what to do or how to perform a task. Can be open-source or proprietary.</a:t>
            </a:r>
            <a:br>
              <a:rPr lang="en-US" dirty="0"/>
            </a:b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Application Software (e.g. word processors and browsers)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Operating Systems (e.g. Microsoft Windows and Ubuntu)</a:t>
            </a:r>
          </a:p>
          <a:p>
            <a:pPr lvl="1"/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dirty="0"/>
              <a:t>Development softwares (</a:t>
            </a:r>
            <a:r>
              <a:rPr lang="en-US" sz="1600" dirty="0"/>
              <a:t>create Application and System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Works with a programming language (e.g.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r>
              <a:rPr lang="en-US" sz="1600" b="1" dirty="0"/>
              <a:t>Hardware:</a:t>
            </a:r>
            <a:r>
              <a:rPr lang="en-US" sz="1600" dirty="0"/>
              <a:t> the physical parts that make up a computer or a device (e.g., processor, memory, and peripherals). </a:t>
            </a:r>
          </a:p>
          <a:p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programmed by the vendor via </a:t>
            </a:r>
            <a:r>
              <a:rPr lang="en-US" sz="1600" dirty="0" err="1"/>
              <a:t>firmwares</a:t>
            </a:r>
            <a:r>
              <a:rPr lang="en-US" sz="1600" dirty="0"/>
              <a:t>, a software that provides low-level control or a simple </a:t>
            </a:r>
            <a:r>
              <a:rPr lang="it-IT" sz="1600" dirty="0" err="1"/>
              <a:t>operating</a:t>
            </a:r>
            <a:r>
              <a:rPr lang="it-IT" sz="1600" dirty="0"/>
              <a:t> </a:t>
            </a:r>
            <a:r>
              <a:rPr lang="it-IT" sz="1600" dirty="0" err="1"/>
              <a:t>environment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Two </a:t>
            </a:r>
            <a:r>
              <a:rPr lang="it-IT" sz="1600" dirty="0" err="1"/>
              <a:t>distinct</a:t>
            </a:r>
            <a:r>
              <a:rPr lang="it-IT" sz="1600" dirty="0"/>
              <a:t> hardware </a:t>
            </a:r>
            <a:r>
              <a:rPr lang="it-IT" sz="1600" dirty="0" err="1"/>
              <a:t>components</a:t>
            </a:r>
            <a:r>
              <a:rPr lang="it-IT" sz="1600" dirty="0"/>
              <a:t> are the </a:t>
            </a:r>
            <a:r>
              <a:rPr lang="it-IT" sz="1600" dirty="0" err="1"/>
              <a:t>Microcontrollers</a:t>
            </a:r>
            <a:r>
              <a:rPr lang="it-IT" sz="1600" dirty="0"/>
              <a:t> and </a:t>
            </a:r>
            <a:r>
              <a:rPr lang="it-IT" sz="1600" dirty="0" err="1"/>
              <a:t>Microprocessors</a:t>
            </a:r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4488845-2A01-4CB5-A35C-FAA2C9E6E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29" y="2761145"/>
            <a:ext cx="594734" cy="59473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CFA9418-59DA-46E8-841F-42A18109B0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5" t="8379" r="18165" b="6958"/>
          <a:stretch/>
        </p:blipFill>
        <p:spPr>
          <a:xfrm>
            <a:off x="9267249" y="2851576"/>
            <a:ext cx="360034" cy="4991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304E058-EA17-4F51-8FB5-78AC39F97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984" y="2761144"/>
            <a:ext cx="589544" cy="58954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9D3FBEC-45FF-4812-8B92-FF4061AA3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29" y="2913545"/>
            <a:ext cx="594734" cy="59473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0830EE1-0E27-4196-8317-9FB9BBD51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84" y="2913544"/>
            <a:ext cx="589544" cy="5895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AAE2722-1563-4EEC-AD01-56B1D4D494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5" t="8379" r="18165" b="6958"/>
          <a:stretch/>
        </p:blipFill>
        <p:spPr>
          <a:xfrm>
            <a:off x="9419649" y="3003976"/>
            <a:ext cx="360034" cy="4991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946B8F3-3B84-434D-9B24-E96ED32217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04" y="2396313"/>
            <a:ext cx="486844" cy="486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0A38BBF-FE55-4E3F-BC9F-F3F886B42514}"/>
              </a:ext>
            </a:extLst>
          </p:cNvPr>
          <p:cNvSpPr txBox="1"/>
          <p:nvPr/>
        </p:nvSpPr>
        <p:spPr>
          <a:xfrm>
            <a:off x="9267249" y="3655487"/>
            <a:ext cx="2426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Windows XP </a:t>
            </a:r>
            <a:r>
              <a:rPr lang="it-IT" sz="1600" dirty="0" err="1"/>
              <a:t>is</a:t>
            </a:r>
            <a:r>
              <a:rPr lang="it-IT" sz="1600" dirty="0"/>
              <a:t> made of </a:t>
            </a:r>
            <a:br>
              <a:rPr lang="it-IT" sz="1600" dirty="0"/>
            </a:br>
            <a:r>
              <a:rPr lang="it-IT" sz="1600" dirty="0"/>
              <a:t>45M lines of code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16875AC-BE0F-44AC-A90B-4E382F27A4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75" y="4956093"/>
            <a:ext cx="2084212" cy="11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E7C6DF-1AFC-449F-8BA8-B2F69E71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it-IT" dirty="0"/>
              <a:t>Arduino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AEDA40-4721-4943-81A8-85A2456F11B9}"/>
              </a:ext>
            </a:extLst>
          </p:cNvPr>
          <p:cNvSpPr txBox="1"/>
          <p:nvPr/>
        </p:nvSpPr>
        <p:spPr>
          <a:xfrm>
            <a:off x="0" y="14945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A </a:t>
            </a:r>
            <a:r>
              <a:rPr lang="en-US" i="1" dirty="0"/>
              <a:t>microcontroller-based board</a:t>
            </a:r>
            <a:r>
              <a:rPr lang="en-GB" i="1" dirty="0"/>
              <a:t> and a development software for the rapid prototyping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B1A250-8B0D-42CD-84BC-33F2F21CA295}"/>
              </a:ext>
            </a:extLst>
          </p:cNvPr>
          <p:cNvSpPr txBox="1"/>
          <p:nvPr/>
        </p:nvSpPr>
        <p:spPr>
          <a:xfrm>
            <a:off x="416560" y="2396313"/>
            <a:ext cx="506984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Inexpensive</a:t>
            </a:r>
            <a:r>
              <a:rPr lang="en-US" dirty="0"/>
              <a:t> microcontroller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Nano, Uno, Mega..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Cross-platform</a:t>
            </a:r>
            <a:r>
              <a:rPr lang="en-US" dirty="0"/>
              <a:t> development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Arduino 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Open source and extensible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C++ libraries / AVR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Open source and extensible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Breadboard version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Functionalities via shields and (typically) breadboards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34F70BE-E430-4B68-A040-7B71E99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7461" r="5238" b="7461"/>
          <a:stretch/>
        </p:blipFill>
        <p:spPr>
          <a:xfrm>
            <a:off x="6998619" y="2396313"/>
            <a:ext cx="1867378" cy="132676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905A084-B30D-466C-B3DE-030353808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629" y="4193476"/>
            <a:ext cx="2009014" cy="1619944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14CB779-0687-4AEC-A202-9B22B95A4540}"/>
              </a:ext>
            </a:extLst>
          </p:cNvPr>
          <p:cNvSpPr txBox="1"/>
          <p:nvPr/>
        </p:nvSpPr>
        <p:spPr>
          <a:xfrm>
            <a:off x="6941973" y="3773613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Arduino Uno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375EA6F-6A6E-4AFB-9D13-C2652E1160BA}"/>
              </a:ext>
            </a:extLst>
          </p:cNvPr>
          <p:cNvSpPr txBox="1"/>
          <p:nvPr/>
        </p:nvSpPr>
        <p:spPr>
          <a:xfrm>
            <a:off x="7055265" y="5813420"/>
            <a:ext cx="181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The Arduino </a:t>
            </a:r>
            <a:br>
              <a:rPr lang="it-IT" dirty="0"/>
            </a:br>
            <a:r>
              <a:rPr lang="it-IT" dirty="0"/>
              <a:t>Ethernet </a:t>
            </a:r>
            <a:r>
              <a:rPr lang="it-IT" dirty="0" err="1"/>
              <a:t>shield</a:t>
            </a:r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D437CD-AEE8-4282-BA78-003AF95B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9943">
            <a:off x="9568649" y="3992735"/>
            <a:ext cx="1971338" cy="197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3DE1234-A263-48E6-B3FD-9CA0BDE4D500}"/>
              </a:ext>
            </a:extLst>
          </p:cNvPr>
          <p:cNvSpPr txBox="1"/>
          <p:nvPr/>
        </p:nvSpPr>
        <p:spPr>
          <a:xfrm>
            <a:off x="9673865" y="5826255"/>
            <a:ext cx="167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A breadboard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B8716F42-5774-4377-AEAA-4389A7138D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876" y="2286000"/>
            <a:ext cx="2080882" cy="1732664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E720D81-C127-441F-A3AC-E93ABD8C73EB}"/>
              </a:ext>
            </a:extLst>
          </p:cNvPr>
          <p:cNvSpPr txBox="1"/>
          <p:nvPr/>
        </p:nvSpPr>
        <p:spPr>
          <a:xfrm>
            <a:off x="9582416" y="3773613"/>
            <a:ext cx="194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Arduino IDE</a:t>
            </a:r>
          </a:p>
        </p:txBody>
      </p:sp>
    </p:spTree>
    <p:extLst>
      <p:ext uri="{BB962C8B-B14F-4D97-AF65-F5344CB8AC3E}">
        <p14:creationId xmlns:p14="http://schemas.microsoft.com/office/powerpoint/2010/main" val="222492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E7C6DF-1AFC-449F-8BA8-B2F69E71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it-IT" dirty="0"/>
              <a:t>Arduino </a:t>
            </a:r>
            <a:r>
              <a:rPr lang="it-IT" dirty="0" err="1"/>
              <a:t>flavours</a:t>
            </a:r>
            <a:endParaRPr lang="it-IT" dirty="0"/>
          </a:p>
        </p:txBody>
      </p:sp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A55ADB44-249A-44F5-B509-DFA416EC9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99793"/>
              </p:ext>
            </p:extLst>
          </p:nvPr>
        </p:nvGraphicFramePr>
        <p:xfrm>
          <a:off x="944880" y="1764665"/>
          <a:ext cx="10479333" cy="4078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5655">
                  <a:extLst>
                    <a:ext uri="{9D8B030D-6E8A-4147-A177-3AD203B41FA5}">
                      <a16:colId xmlns:a16="http://schemas.microsoft.com/office/drawing/2014/main" val="1234110135"/>
                    </a:ext>
                  </a:extLst>
                </a:gridCol>
                <a:gridCol w="3059918">
                  <a:extLst>
                    <a:ext uri="{9D8B030D-6E8A-4147-A177-3AD203B41FA5}">
                      <a16:colId xmlns:a16="http://schemas.microsoft.com/office/drawing/2014/main" val="2641557788"/>
                    </a:ext>
                  </a:extLst>
                </a:gridCol>
                <a:gridCol w="2561068">
                  <a:extLst>
                    <a:ext uri="{9D8B030D-6E8A-4147-A177-3AD203B41FA5}">
                      <a16:colId xmlns:a16="http://schemas.microsoft.com/office/drawing/2014/main" val="233731344"/>
                    </a:ext>
                  </a:extLst>
                </a:gridCol>
                <a:gridCol w="2672692">
                  <a:extLst>
                    <a:ext uri="{9D8B030D-6E8A-4147-A177-3AD203B41FA5}">
                      <a16:colId xmlns:a16="http://schemas.microsoft.com/office/drawing/2014/main" val="799300727"/>
                    </a:ext>
                  </a:extLst>
                </a:gridCol>
              </a:tblGrid>
              <a:tr h="91853">
                <a:tc rowSpan="2"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4" marR="6804" marT="6804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Boards</a:t>
                      </a:r>
                    </a:p>
                  </a:txBody>
                  <a:tcPr marL="6804" marR="6804" marT="6804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601741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u="none" strike="noStrike" dirty="0">
                          <a:effectLst/>
                        </a:rPr>
                        <a:t>UNO (Rev.3)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u="none" strike="noStrike" dirty="0">
                          <a:effectLst/>
                        </a:rPr>
                        <a:t>Nano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0" u="none" strike="noStrike" dirty="0">
                          <a:effectLst/>
                        </a:rPr>
                        <a:t>Mega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802641877"/>
                  </a:ext>
                </a:extLst>
              </a:tr>
              <a:tr h="18370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1" u="none" strike="noStrike" dirty="0" err="1">
                          <a:effectLst/>
                        </a:rPr>
                        <a:t>Microcontroller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 dirty="0">
                          <a:effectLst/>
                          <a:hlinkClick r:id="rId3"/>
                        </a:rPr>
                        <a:t>ATmega328P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 dirty="0">
                          <a:effectLst/>
                          <a:hlinkClick r:id="rId3"/>
                        </a:rPr>
                        <a:t>ATmega328P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 dirty="0">
                          <a:effectLst/>
                          <a:hlinkClick r:id="rId4"/>
                        </a:rPr>
                        <a:t>ATmega2560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1137471484"/>
                  </a:ext>
                </a:extLst>
              </a:tr>
              <a:tr h="183705">
                <a:tc>
                  <a:txBody>
                    <a:bodyPr/>
                    <a:lstStyle/>
                    <a:p>
                      <a:pPr algn="just" rtl="0" fontAlgn="ctr"/>
                      <a:r>
                        <a:rPr lang="it-IT" sz="1400" b="1" u="none" strike="noStrike" dirty="0">
                          <a:effectLst/>
                        </a:rPr>
                        <a:t>Operating Voltage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5V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 dirty="0">
                          <a:effectLst/>
                        </a:rPr>
                        <a:t>5V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 dirty="0">
                          <a:effectLst/>
                        </a:rPr>
                        <a:t>5V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778698419"/>
                  </a:ext>
                </a:extLst>
              </a:tr>
              <a:tr h="17690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>
                          <a:effectLst/>
                        </a:rPr>
                        <a:t>Input Voltage (recommended)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7-12V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7-12V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7-12V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435308253"/>
                  </a:ext>
                </a:extLst>
              </a:tr>
              <a:tr h="18370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1" u="none" strike="noStrike" dirty="0">
                          <a:effectLst/>
                        </a:rPr>
                        <a:t>Digital I/O Pins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</a:rPr>
                        <a:t>14 (of which 6 provide PWM output)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</a:rPr>
                        <a:t>22 (6 of which are PWM)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</a:rPr>
                        <a:t>54 (of which 15 provide PWM output)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3050937696"/>
                  </a:ext>
                </a:extLst>
              </a:tr>
              <a:tr h="18370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1" u="none" strike="noStrike" dirty="0" err="1">
                          <a:effectLst/>
                        </a:rPr>
                        <a:t>Analog</a:t>
                      </a:r>
                      <a:r>
                        <a:rPr lang="it-IT" sz="1400" b="1" u="none" strike="noStrike" dirty="0">
                          <a:effectLst/>
                        </a:rPr>
                        <a:t> Input Pins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16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547719298"/>
                  </a:ext>
                </a:extLst>
              </a:tr>
              <a:tr h="17690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>
                          <a:effectLst/>
                        </a:rPr>
                        <a:t>DC Current per I/O Pin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20 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40 mA (I/O Pins)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20 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2388405452"/>
                  </a:ext>
                </a:extLst>
              </a:tr>
              <a:tr h="17690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>
                          <a:effectLst/>
                        </a:rPr>
                        <a:t>DC Current for 3.3V Pin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50 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/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 dirty="0">
                          <a:effectLst/>
                        </a:rPr>
                        <a:t>50 </a:t>
                      </a:r>
                      <a:r>
                        <a:rPr lang="it-IT" sz="1100" u="none" strike="noStrike" dirty="0" err="1">
                          <a:effectLst/>
                        </a:rPr>
                        <a:t>mA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2955479069"/>
                  </a:ext>
                </a:extLst>
              </a:tr>
              <a:tr h="319782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 dirty="0">
                          <a:effectLst/>
                        </a:rPr>
                        <a:t>Flash Memory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</a:rPr>
                        <a:t>32 KB (ATmega328P) of which 0.5 KB 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used by bootloader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</a:rPr>
                        <a:t>32 KB (ATmega328P) of which 2 KB used by bootloader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</a:rPr>
                        <a:t>256 KB of which 8 KB used by bootloader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3677098193"/>
                  </a:ext>
                </a:extLst>
              </a:tr>
              <a:tr h="17690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>
                          <a:effectLst/>
                        </a:rPr>
                        <a:t>SRAM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2 KB (ATmega328P)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2 KB (ATmega328P)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8 KB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1605989694"/>
                  </a:ext>
                </a:extLst>
              </a:tr>
              <a:tr h="17690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>
                          <a:effectLst/>
                        </a:rPr>
                        <a:t>EEPROM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1 KB (ATmega328P)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1 KB (ATmega328P)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4 KB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3395593341"/>
                  </a:ext>
                </a:extLst>
              </a:tr>
              <a:tr h="17690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>
                          <a:effectLst/>
                        </a:rPr>
                        <a:t>Clock 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16 MHz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16 MHz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16 MHz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3802849712"/>
                  </a:ext>
                </a:extLst>
              </a:tr>
              <a:tr h="17690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>
                          <a:effectLst/>
                        </a:rPr>
                        <a:t>Length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68.6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18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101.52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882203463"/>
                  </a:ext>
                </a:extLst>
              </a:tr>
              <a:tr h="176901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>
                          <a:effectLst/>
                        </a:rPr>
                        <a:t>Width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53.4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45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53.3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1628765249"/>
                  </a:ext>
                </a:extLst>
              </a:tr>
              <a:tr h="170097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u="none" strike="noStrike">
                          <a:effectLst/>
                        </a:rPr>
                        <a:t>Weight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25 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7 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37 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2713071564"/>
                  </a:ext>
                </a:extLst>
              </a:tr>
              <a:tr h="136852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400" b="1" u="none" strike="noStrike" dirty="0" err="1">
                          <a:effectLst/>
                        </a:rPr>
                        <a:t>Additional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Led at PIN 13, Reset button, ICSP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>
                          <a:effectLst/>
                        </a:rPr>
                        <a:t>Led at PIN 13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100" u="none" strike="noStrike" dirty="0">
                          <a:effectLst/>
                        </a:rPr>
                        <a:t>Led </a:t>
                      </a:r>
                      <a:r>
                        <a:rPr lang="it-IT" sz="1100" u="none" strike="noStrike" dirty="0" err="1">
                          <a:effectLst/>
                        </a:rPr>
                        <a:t>at</a:t>
                      </a:r>
                      <a:r>
                        <a:rPr lang="it-IT" sz="1100" u="none" strike="noStrike" dirty="0">
                          <a:effectLst/>
                        </a:rPr>
                        <a:t> PIN 13, Reset </a:t>
                      </a:r>
                      <a:r>
                        <a:rPr lang="it-IT" sz="1100" u="none" strike="noStrike" dirty="0" err="1">
                          <a:effectLst/>
                        </a:rPr>
                        <a:t>button</a:t>
                      </a:r>
                      <a:r>
                        <a:rPr lang="it-IT" sz="1100" u="none" strike="noStrike" dirty="0">
                          <a:effectLst/>
                        </a:rPr>
                        <a:t>, ICSP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804" marR="6804" marT="6804" marB="0" anchor="ctr"/>
                </a:tc>
                <a:extLst>
                  <a:ext uri="{0D108BD9-81ED-4DB2-BD59-A6C34878D82A}">
                    <a16:rowId xmlns:a16="http://schemas.microsoft.com/office/drawing/2014/main" val="4171573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52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E7C6DF-1AFC-449F-8BA8-B2F69E71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it-IT" dirty="0"/>
              <a:t>The Arduino IDE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C1460F7-742B-4FD2-BEDA-E9700D0F94C9}"/>
              </a:ext>
            </a:extLst>
          </p:cNvPr>
          <p:cNvSpPr txBox="1"/>
          <p:nvPr/>
        </p:nvSpPr>
        <p:spPr>
          <a:xfrm>
            <a:off x="416560" y="1609344"/>
            <a:ext cx="7852797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configuration</a:t>
            </a:r>
          </a:p>
          <a:p>
            <a:endParaRPr lang="en-US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Tools -&gt; Serial 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Tools -&gt; board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the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USB to power the board, upload the code </a:t>
            </a:r>
            <a:br>
              <a:rPr lang="en-US" sz="1600" dirty="0"/>
            </a:br>
            <a:r>
              <a:rPr lang="en-US" sz="1600" dirty="0"/>
              <a:t>and receive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Serial connection for debug (Serial Monitor) </a:t>
            </a:r>
            <a:br>
              <a:rPr lang="en-US" sz="1600" dirty="0"/>
            </a:br>
            <a:r>
              <a:rPr lang="en-US" sz="1600" dirty="0"/>
              <a:t>and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Setup() and Loop()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Program as C/C++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05E361D-760A-46F0-AD61-C7A187B53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95" y="1431235"/>
            <a:ext cx="5204368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8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FF47CB-B7D6-4B4A-84A0-A58FA827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Assignment</a:t>
            </a:r>
            <a:r>
              <a:rPr lang="it-IT" dirty="0"/>
              <a:t> 1</a:t>
            </a:r>
            <a:endParaRPr lang="en-GB" dirty="0"/>
          </a:p>
        </p:txBody>
      </p:sp>
      <p:pic>
        <p:nvPicPr>
          <p:cNvPr id="10" name="Picture 2" descr="data:image/png;base64,iVBORw0KGgoAAAANSUhEUgAAAOEAAADhCAMAAAAJbSJIAAAAgVBMVEX///8BAQEAAAD09PSPj4/x8fGSkpLT09P7+/vm5ua0tLTr6+t1dXVZWVn39/fGxsba2trg4OClpaVmZma9vb2hoaFTU1MKCgrKysofHx+AgIBeXl5OTk64uLiampokJCQ7OzuHh4c+Pj4tLS16enpISEgaGhpsbGwqKio0NDQQEBAN8vbtAAASj0lEQVR4nO1d13bqOhBNTDfdlNADJITA/3/gpYTRSNYUuZBz18q8nRNjaVtTt9rLy5/8yZ/8yZ/8yZ88WZrN5m93oXjpDfpJvbPcf0dG5tvusZqMG7Xf7lxOaTaSxQHhil7vgv9r25nM/p84h3FnbsHyy/2Rt2My+O0OB0k7PirAuTi7Seu3O66TQf0jBJyF8rxrhDY3LAMDI4PdWyZ4COXnLKTBVlQWFJ/UJvMc6BDIqlpdW9ETEc6WOq+i8j6HsarNC8CnIUzOVL9xaIg+tqft6c0TQNK/2fTERq8An4OwUvV39QfEdLFZN4YVK5mptBrjya77RcK8/O+izTd7Afj6FISVha+Pt57vd/FAyNKG6+rBj/Lyf0fOIK8An4Gw58F36/EyIIgPkpEP5RUjOY43gE9AuEn162Zu9eC49jLYbNMgr7rqV4I7wNIRxr4u7RPBfkipJQffCxPPoz8AS0Y43DrduRYNm6zw7lKbvLsgLy9NJQEPgOUiXKTxHcOVMy2NThrjyA4dLVSmFNCiX2ZONy7/nMgRTCe9SfrlMfq7AVgiwqPbhe91oe9ff7sNrCqPvyGApSFsuM1/9Atvo39yG/nJ5DDAshDurLYvnqB4fFfpz512jtf/bTn/WULDta39ES0TKVacaBR9tRyApSCcOd+wWnwTSKpOa0nKzRbeZN0ewFW+8CdLe+VozKuDcNm15ZDT5S3t9op1oH5Zs+Vk5Eo+nap8WPhGz2F3m6MATisfQMdP6+rwImSshZgTYMOKtIeK/IvCpHJQYcwJsG8BrBfUd63UFRBzAhxbAItIscOkIUHM62RiDPDjmRr6kL7E0BUG8OJDC+pzmIwFhIWpaKZvdZthW4y63dX+0O2OFllm1niExTmZ4DR0GO9WqbB8l/1nHDDlxCIsLkxEUUgdMUyWDPH7w6ZulCg5hMUF+ijSf/TZQibwf2B2NJ+NQZg3VcsCcLBQoMMoO2L8oRHmrW9OCKByti5JEWYKkGeB5yER5gW4DB3B9i4UHoDscCw+EQ9zV6ibQIDtFBcYhHFJa8mOcFc5AZqKXuVFa358RLTwPjgiauoqMYQ5AdYQQEUc9M2y3bFMF5P1bNhq1yq1dms4Gye75ZcXJTVTURJA7GXkV429szTRMWn4XUhzkHQ80/5ebqssgEb15Vy0tnK6eu37KpG8bztepkBesh3H5fhtMD9Ak8tEH9KzaRIsWsVKmn88SmPc4AcQwAI5mYsgIxTS5KYzgJfWNyGZdS/5cqjRaG8qtAUCON/UH1L1TbsFycgAFBKOFMu/D+dwZisX48N3Y4DnIitTFCgEymLjdO2QjQEYLp337G7/XRpApKMH/kGL7IuiU3aGY3CwXzV9UQJ0PZNKFkZH2Q/XO1mdykkS988WxnkFO5k3qiOraB/e1NAMIWtTbfurL8JbcsSZNtABfM0wPbQFgGwkHOIuRPMiVom28NyWBuA007qa2OgoR93bAPMP4F183Cg7gte/hzZudJSzKxtgcfOkaW6UdjKrx7KTMGcDNVO0Yp6yABbKoTYPTo5DjiB4omgZ0kDPLFdh5geRkymeQ11EKoCmq69BPLyJFEzm18MAi58J7mqczMs1IX48JYRtLBUzhMxTmL/JnSGmpK4E+PIyzzCIZgiZKDNCAIufCtYDNPyNfhDNEM7phzB/U/xUaQDAl5dD8CBCPc34f1Q6/u4IXmQAI8I5fizwA7rsbSKAv2mDd5lCZ3R8bqIYwlUIfxMq1UCAaBA7qgbOj8e/yUcSA1AfB3uDcby5SszPrJEA6aR3Cr5fw5vM5HwNcYwif3OXxmYZ2TKtE3tjSID9iNxN04D+bKhHkCzlWLgyRqhRovExzYze/mfp+YYMQKZHJ7nTIDA+9OcYG4Byst2iJ6FuU06Ob+AAvv7QGh5ZQ5fkXVMTWaWNjooVy1DYKhQ5pA7pRfv3zRVk/QDjIvuFRw50X8zpExMumYTgJm1xK9QN5Ar6zQPkAl4dBkZaiTYQ8wOjxtJcVF05CwWlMwkQFkqQSmh6JdEZj3KLHp+OUkeHcx2+G8Tb96QD/QTaJH03BAwpOX2T/ExbVXdcO5Uq05mJtWv5xWUyUMeQOfAYusW79wE8R1W+ZgjZdNQmd+/opotNvB6P18lumUIZRe9cJmOylneqRaWagsFS/KMZwhPzmh5eh3qDN4ptN1gbdxyQfKp2FFPJx6e/0ci0PHpGptOGFmEqlcob6vo1IPiHu9/1zwP7clHzZalvPwP147zp4z20kkYKg65EFsAu7XKvk/4qgLgqp14HXePK1QdLSrqsRDGEPTSCUbTlQ0p76qZzRDVhwgFVPzwUOfpk2oOHqMmmd0lXXoymv+qKR3uFM10ugZ1RydYjc4u+mNbgOxEjZPIBWhOWCOCHaq/Cl6oeBHKW+mqGfKFbHUqhbiE9gIKzunbUVvSPiob04o+pFiaOgRlS9LFcdyAaXFn9qyt6U9IQ+XddNsSOoAfGIZM1+twA1K11D6AspO8L3aPJCagrCP8HSiqm+MWP4AvKmQk1bUKsowo/8wTxgJgYmZkMuviyJIh0Mn6OUCGo9KlQ9mA7qFBgHBH1jcCPKvmbQFZN+sKgYxPiBY9wTpEFiaSkxqFzU1ZGQmlDUFNCQcBTUknBQvhES8ERoSFUscQ0J0P8wHg6/98HgqEC/085Ghghglk2m+S3RAuWMKQTBREaIOKF0pFQyXlAPqBZsMCxapQZdAUte+e/QE9AEAtWYL5wl3gAC8uLUmb8mPCiCJTHjB9B54AWEyXkTvBU45AhZHlROaYT3r7Oj3Ff+ECQFxLRBgoTxUQlD5DMSqSIDWrmz6cgGBAfUMoYQEnl+UQBIO1KHmUIocYz3pDqfA8fCxOiN3/jDcGMkdBxEPJGItwIhtbiI3aH10LJTMELcDVTczBrNJlyacMPgmRoMAp+LYeA7g93kpku+cavMps6ZGkqkxkIigCGRuT1vJ3uH7/2509gpoQrlaLxbR3qzY3QANFb/Mk1mAKRl/EIvx+/9gd8wUwrohluDTQSoInpgqERpsKPkuCJF3zbkpmi9TcMQHBChK7DdyQyT4hoXl8rIBzxZjoWzHSmAihFNKmTS9ZUBDXr8nYGXSOi6dRBSCynzGdoJh540ypBAbqsAhg/71evZuQi9MckSO+JmPOlROh7e1MofWCCzu/lAKGfSR2klNQf08GVENn7nEf4qUJIjKEQTASEaTP0Bx1wJUQBVSbCVa4xbCjHsC245DwIXwQt1dohFS5dO/QHnTLtEBCe/T8WfKmU8pxshBSRAL6USEzz+dJi4iFB1MUOQiJswmsyJZ6mk/54mCungY9PzXlYg0gWmaDsfjMFZ0HwsXxOA7WZ/8eQT/ldSU3KS2u4piBZaSAK/HQbOCLC1QJd6HWHMDkl1BZEcSpUBReIc9ASegb5zFu7ZKZndpSm/MslQ5vyY3yVzc9imgW5ZK4tmIrUCf7nQo0vGRpoMTeN3kgmyYxZKxELWiia6Q9C/6obraER68Ekyl0lEJKI/L2jNFM/3ac0NHnuLehgfEvMVDxhqKdcZirpOCSmBOELhph9C9RE0gPhK8NyDH80lQwNcj6CagIbkra203IWbBlyOoIxFsxUMjTQYqI4hRIw805Ls5aZUFKpC4KZSioATAyRuJqUKesgwhBSa36OgqvY8mZq/k7MD0orcsyegGyWaNbJUhOskeAKJGcIY0zE7INgiGh3dBZ3ipZXExFTmsGEYEEtQp3wnkjm7c0+uSwx0WxBo1biQAcJimMsdXAmvECeezGDGLQp9yZm6zG5QHQvmCGQ1tSSLbE8iARXhffsabbnYEGncFBWWIMnCEcxlfonLkUAV0YuBzKLlQO3XaKT8smV3BAriPk9ubwx7p5wJWNRTdHO6qDt+WgxFT1HfhL8hLiUAlmyuBaBnEEzx8aFjCI+t5Dc2zSEj0B8g0RUMXH2zqgpvajriCBSi69cQYegM2/+lJRUXNH0IhuiCQf0Mu8PBFG3fA8d4MOkQyYppIKJ1PurTKWvAC+howFmRqMveeFJ7YAB0l8OorGUUrHBWFybZ7aI0edsOOedCHvJJtbTzDIO+LjUBGVVNkPF+kqTWTGvsc/9ZiPj+mw9yxiQvP8alnyx24LepKeOikG0D1+JyJviKhP7yCTWM8GnpSobMzpsZbOQ7Mys0+XyMqyoN4zbiWv97djZE8SfXGByOmqcwU65DVmYTqIIP2CV2SMaanPc+Z99zfW4MWzVWsPGeHM8pzevce9Dx8lQj4CSCvmiGNNNEcgvdHa2573a2w/TW7s/WN0yewIpTTb5gHCuAtSI5Lafqagvd4ldiIxEdCZzk4Y8hLBykkxrf8ScN0B5ErPZUSArUodh0vjehbAJuy9pPylvdkk9SX5VUz9IR4mMvxQYI3n7l2L3uCkKxDX0O1Ef0JkR4oL1RNrOffl7Xd5fDn0i2RFgWOTFrS3R1+BqXD5BbL2lQV7+8jWRb3KB/Yz08uqWrMZGgHGTdw/xW/0eMqymQsPrj2tV3Yxr9jjQhv8pah4SxRETA6OnOt7QnK9vZLXRnXmEjmsijcKESxUZDU/TjsQcpqbnY9qzuN4ZdVfT0bGa9NUH5CH+ht63alyR6pAhWMLLrLk3elryjUH4pkM6OCkGBYuZ4qJ3tuOGy7wVHd9aQKetxvUpuSGzp5juPDpHSXudQAZpmi3CTLlmqn/aOdrS0gw6PpCutFvf0bF+TOeNFarPVRvJ7tTmY8oZxSY+t5A2QmNVFEWVlpZm2DNd7BEiFaSiXGllssiAk3ZHmh/hbdsFns76EOvuF003yOqffTt7jAamOdXcqFbwRZJs0N2GW+FVTMXJrY5ZY4g6blQrFgXHJSrmwGOtI70LOsGUMzH7qrLMCxTSghkC9qhAdIBj4KysSWzYmhnfiFDcIZgD63wb9ixE4zH4g3c8YkoW9uiAtQWxmEstq9Y72VwazToHX4iKfsuGAnwrYiHD2Hi3APKZfaQbB78YxokvAgc2xEO+BKfXsV/HhzhUOmZoC5EV/KmgNjd6KWtzHOy9iWyAfAlpVlZnW0uHkmuhQnKu0I2qGc3RYXWib947owIn41K6vdqM7ePnrmtkwy9Cbm4cfGKERUVqxk+KJtclmtUyxhvGZZjeDD9TLL/ktFB1kzlnRHouro85pjBGdW3JUUtOKXx7KX8wxzUpTw/2ijn5XT4xaOY5ZnZel9mm4WTv+aXIxCL+JiTjdgUfai3zMTsvZbicNEgrGSZHL9HYFRNATKPkqk4Rb6ioAVuemYobc/g+qseNlokizXZjvOmcfKdgXn4wl00YF6c5zxNH2q7Ji2bfPoLbkKTn+Xz+RZ7xeX9UU8d+m27lvnYC8zGa4mHNHMzKIIMHVHXm3nRK8vIKQXzMWXWPWp+ZqeDkOsQ6jZsGfnVB0H6l6EsXWQcZ7rG8nuCqDGvIwxdzPzjmY76Ut+H1UhFOgvdW16ZB+PKS8FuevIJvdNZffNbafHAmh9FFb1U9WYe2vRd3a0GCXhpSadbiI+tZ7n/sirdAYtmjvhRIDW0wxLAA24oX+9TM2kO+O0kY01r5Rj0JX2nNiHWJZHie257F1c70BMg+VsddwAwbCOJQ9ReSKAXf0Vc4N6oVi0MNuPtIJ58YYrHcqFYmpQK0L9GKTgVyo1oZlaiid8F3cTLrPkqSFmaDinUyRmz6l1+nVbRYa8jKs5KxBfGjtInRlDQtlr+E64lAHG70WT7VYZ0LStX8YnGjUbR9xjA2nbtqC0m2GenazZWoMD9ir+KM3sv34u5dr8XP/mIZbu3mir5I0isz+6NGh/JWm1SOTlvF3/Hmld7BafcYznBrpFl1WPBzed/SFfci7qhTAsYUy5+D+A2X4beL8VisW+0541fKcg9e6m4Hom5xiVzLJXqKml4O68U2hfE9KaQb40MK39PT4LvEnvmGY96uDHcp1uMZUZeQ5sK3bWSXPekYbt49+KbluGqdtNyLcO4gP7N4hUY1De/ytu/fUVDUr71/Nka7jPsuPwvB0y86F39RbbjMtumu3YnC/W4tx+j2uD71U45R9FZqGREgsxU1j3Tl1Y71eNZKO9lmu7HedLYkoXrRz39h/B4yOFK8ryFH96tlp9P5/Ox0ltPDmZ+Huqr5syO8JJUNy+F76GD22cXzUtAA6Y9UExWCXF5x+FfMLy29eJ8L5PXH75vfDH8KqSWrjCCvPztt/kntdKU5/jzzluZFFx3jX+CZM0s7/vwWHArCdkEXNMX2r0hvNumY+SZPBnuT+WjT/z+NXVpa1z1rq+9UsHg/BO1h+z9Ipd0aNK4yaLX/34P2J3/yJ3/yJ3/yJ3/yfPkPmGXc4VNf1EoAAAAASUVORK5CYII=">
            <a:extLst>
              <a:ext uri="{FF2B5EF4-FFF2-40B4-BE49-F238E27FC236}">
                <a16:creationId xmlns:a16="http://schemas.microsoft.com/office/drawing/2014/main" id="{7ED61830-32FE-4DDE-BD88-E15015C2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5" y="1428223"/>
            <a:ext cx="1399915" cy="13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88A4080-A2B5-4C9D-B508-16290E90D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5" y="4421114"/>
            <a:ext cx="1400400" cy="14004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C52C74-75D8-44BE-8F19-BD63D6F41ABE}"/>
              </a:ext>
            </a:extLst>
          </p:cNvPr>
          <p:cNvSpPr txBox="1"/>
          <p:nvPr/>
        </p:nvSpPr>
        <p:spPr>
          <a:xfrm>
            <a:off x="2518945" y="4859704"/>
            <a:ext cx="1960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15 minutes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3C8604-02BF-43D9-9187-C190E121D96E}"/>
              </a:ext>
            </a:extLst>
          </p:cNvPr>
          <p:cNvSpPr txBox="1"/>
          <p:nvPr/>
        </p:nvSpPr>
        <p:spPr>
          <a:xfrm>
            <a:off x="2518945" y="1428223"/>
            <a:ext cx="474456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Know </a:t>
            </a:r>
            <a:r>
              <a:rPr lang="it-IT" sz="2800" dirty="0" err="1"/>
              <a:t>your</a:t>
            </a:r>
            <a:r>
              <a:rPr lang="it-IT" sz="2800" dirty="0"/>
              <a:t> Arduino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Download and </a:t>
            </a:r>
            <a:r>
              <a:rPr lang="it-IT" sz="2400" dirty="0" err="1"/>
              <a:t>install</a:t>
            </a:r>
            <a:r>
              <a:rPr lang="it-IT" sz="2400" dirty="0"/>
              <a:t> the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Connect the board and make</a:t>
            </a:r>
            <a:br>
              <a:rPr lang="it-IT" sz="2400" dirty="0"/>
            </a:br>
            <a:r>
              <a:rPr lang="it-IT" sz="2400" dirty="0"/>
              <a:t>on-board led </a:t>
            </a:r>
            <a:r>
              <a:rPr lang="it-IT" sz="2400" dirty="0" err="1"/>
              <a:t>blink</a:t>
            </a:r>
            <a:endParaRPr lang="it-IT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500" dirty="0"/>
          </a:p>
        </p:txBody>
      </p:sp>
    </p:spTree>
    <p:extLst>
      <p:ext uri="{BB962C8B-B14F-4D97-AF65-F5344CB8AC3E}">
        <p14:creationId xmlns:p14="http://schemas.microsoft.com/office/powerpoint/2010/main" val="166179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E7C6DF-1AFC-449F-8BA8-B2F69E71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Grove</a:t>
            </a:r>
            <a:r>
              <a:rPr lang="it-IT" dirty="0"/>
              <a:t> </a:t>
            </a:r>
            <a:r>
              <a:rPr lang="it-IT" dirty="0" err="1"/>
              <a:t>prototypying</a:t>
            </a:r>
            <a:r>
              <a:rPr lang="it-IT" dirty="0"/>
              <a:t>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16ED2-ED74-4650-A8AC-85887082CE4C}"/>
              </a:ext>
            </a:extLst>
          </p:cNvPr>
          <p:cNvSpPr txBox="1"/>
          <p:nvPr/>
        </p:nvSpPr>
        <p:spPr>
          <a:xfrm>
            <a:off x="0" y="14945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A</a:t>
            </a:r>
            <a:r>
              <a:rPr lang="en-US" dirty="0"/>
              <a:t> modular, standardized connector prototyping system</a:t>
            </a:r>
            <a:endParaRPr lang="en-GB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A655B5-4986-476B-9008-462921FAC070}"/>
              </a:ext>
            </a:extLst>
          </p:cNvPr>
          <p:cNvSpPr txBox="1"/>
          <p:nvPr/>
        </p:nvSpPr>
        <p:spPr>
          <a:xfrm>
            <a:off x="416559" y="2903209"/>
            <a:ext cx="732602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jumpers or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Grove sensors plugged on the Grove shield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Documented sensors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Libraries</a:t>
            </a:r>
            <a:endParaRPr lang="en-US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Expand the </a:t>
            </a:r>
            <a:r>
              <a:rPr lang="en-US" u="sng" dirty="0"/>
              <a:t>sketch</a:t>
            </a:r>
            <a:r>
              <a:rPr lang="en-US" dirty="0"/>
              <a:t> provided for your development board (mainly Arduino and Raspberry Pi)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BF9AF83-749A-4CFE-9423-1BC44D7F21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0"/>
          <a:stretch/>
        </p:blipFill>
        <p:spPr>
          <a:xfrm>
            <a:off x="7974590" y="3118889"/>
            <a:ext cx="3260856" cy="183079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6E0948-CD11-4A15-AAC0-7AD00D6EE4B7}"/>
              </a:ext>
            </a:extLst>
          </p:cNvPr>
          <p:cNvSpPr txBox="1"/>
          <p:nvPr/>
        </p:nvSpPr>
        <p:spPr>
          <a:xfrm>
            <a:off x="1257300" y="5927742"/>
            <a:ext cx="660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Verify </a:t>
            </a:r>
            <a:r>
              <a:rPr lang="en-US" u="sng" dirty="0"/>
              <a:t>version</a:t>
            </a:r>
            <a:r>
              <a:rPr lang="en-US" dirty="0"/>
              <a:t>, </a:t>
            </a:r>
            <a:r>
              <a:rPr lang="en-US" u="sng" dirty="0"/>
              <a:t>type of sensor </a:t>
            </a:r>
            <a:r>
              <a:rPr lang="en-US" dirty="0"/>
              <a:t>(Analog or Digital) and </a:t>
            </a:r>
            <a:r>
              <a:rPr lang="en-US" u="sng" dirty="0"/>
              <a:t>voltage</a:t>
            </a:r>
            <a:endParaRPr lang="it-IT" dirty="0"/>
          </a:p>
        </p:txBody>
      </p:sp>
      <p:pic>
        <p:nvPicPr>
          <p:cNvPr id="8" name="Immagine 7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51727C96-F5AE-4EC6-80E4-BA1814A7B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" y="5774414"/>
            <a:ext cx="737135" cy="6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0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FF47CB-B7D6-4B4A-84A0-A58FA827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Assignment</a:t>
            </a:r>
            <a:r>
              <a:rPr lang="it-IT" dirty="0"/>
              <a:t> 2</a:t>
            </a:r>
            <a:endParaRPr lang="en-GB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DA1469D-FAC1-42A6-B19F-435FFB10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2" descr="data:image/png;base64,iVBORw0KGgoAAAANSUhEUgAAAOEAAADhCAMAAAAJbSJIAAAAgVBMVEX///8BAQEAAAD09PSPj4/x8fGSkpLT09P7+/vm5ua0tLTr6+t1dXVZWVn39/fGxsba2trg4OClpaVmZma9vb2hoaFTU1MKCgrKysofHx+AgIBeXl5OTk64uLiampokJCQ7OzuHh4c+Pj4tLS16enpISEgaGhpsbGwqKio0NDQQEBAN8vbtAAASj0lEQVR4nO1d13bqOhBNTDfdlNADJITA/3/gpYTRSNYUuZBz18q8nRNjaVtTt9rLy5/8yZ/8yZ/8yZ88WZrN5m93oXjpDfpJvbPcf0dG5tvusZqMG7Xf7lxOaTaSxQHhil7vgv9r25nM/p84h3FnbsHyy/2Rt2My+O0OB0k7PirAuTi7Seu3O66TQf0jBJyF8rxrhDY3LAMDI4PdWyZ4COXnLKTBVlQWFJ/UJvMc6BDIqlpdW9ETEc6WOq+i8j6HsarNC8CnIUzOVL9xaIg+tqft6c0TQNK/2fTERq8An4OwUvV39QfEdLFZN4YVK5mptBrjya77RcK8/O+izTd7Afj6FISVha+Pt57vd/FAyNKG6+rBj/Lyf0fOIK8An4Gw58F36/EyIIgPkpEP5RUjOY43gE9AuEn162Zu9eC49jLYbNMgr7rqV4I7wNIRxr4u7RPBfkipJQffCxPPoz8AS0Y43DrduRYNm6zw7lKbvLsgLy9NJQEPgOUiXKTxHcOVMy2NThrjyA4dLVSmFNCiX2ZONy7/nMgRTCe9SfrlMfq7AVgiwqPbhe91oe9ff7sNrCqPvyGApSFsuM1/9Atvo39yG/nJ5DDAshDurLYvnqB4fFfpz512jtf/bTn/WULDta39ES0TKVacaBR9tRyApSCcOd+wWnwTSKpOa0nKzRbeZN0ewFW+8CdLe+VozKuDcNm15ZDT5S3t9op1oH5Zs+Vk5Eo+nap8WPhGz2F3m6MATisfQMdP6+rwImSshZgTYMOKtIeK/IvCpHJQYcwJsG8BrBfUd63UFRBzAhxbAItIscOkIUHM62RiDPDjmRr6kL7E0BUG8OJDC+pzmIwFhIWpaKZvdZthW4y63dX+0O2OFllm1niExTmZ4DR0GO9WqbB8l/1nHDDlxCIsLkxEUUgdMUyWDPH7w6ZulCg5hMUF+ijSf/TZQibwf2B2NJ+NQZg3VcsCcLBQoMMoO2L8oRHmrW9OCKByti5JEWYKkGeB5yER5gW4DB3B9i4UHoDscCw+EQ9zV6ibQIDtFBcYhHFJa8mOcFc5AZqKXuVFa358RLTwPjgiauoqMYQ5AdYQQEUc9M2y3bFMF5P1bNhq1yq1dms4Gye75ZcXJTVTURJA7GXkV429szTRMWn4XUhzkHQ80/5ebqssgEb15Vy0tnK6eu37KpG8bztepkBesh3H5fhtMD9Ak8tEH9KzaRIsWsVKmn88SmPc4AcQwAI5mYsgIxTS5KYzgJfWNyGZdS/5cqjRaG8qtAUCON/UH1L1TbsFycgAFBKOFMu/D+dwZisX48N3Y4DnIitTFCgEymLjdO2QjQEYLp337G7/XRpApKMH/kGL7IuiU3aGY3CwXzV9UQJ0PZNKFkZH2Q/XO1mdykkS988WxnkFO5k3qiOraB/e1NAMIWtTbfurL8JbcsSZNtABfM0wPbQFgGwkHOIuRPMiVom28NyWBuA007qa2OgoR93bAPMP4F183Cg7gte/hzZudJSzKxtgcfOkaW6UdjKrx7KTMGcDNVO0Yp6yABbKoTYPTo5DjiB4omgZ0kDPLFdh5geRkymeQ11EKoCmq69BPLyJFEzm18MAi58J7mqczMs1IX48JYRtLBUzhMxTmL/JnSGmpK4E+PIyzzCIZgiZKDNCAIufCtYDNPyNfhDNEM7phzB/U/xUaQDAl5dD8CBCPc34f1Q6/u4IXmQAI8I5fizwA7rsbSKAv2mDd5lCZ3R8bqIYwlUIfxMq1UCAaBA7qgbOj8e/yUcSA1AfB3uDcby5SszPrJEA6aR3Cr5fw5vM5HwNcYwif3OXxmYZ2TKtE3tjSID9iNxN04D+bKhHkCzlWLgyRqhRovExzYze/mfp+YYMQKZHJ7nTIDA+9OcYG4Byst2iJ6FuU06Ob+AAvv7QGh5ZQ5fkXVMTWaWNjooVy1DYKhQ5pA7pRfv3zRVk/QDjIvuFRw50X8zpExMumYTgJm1xK9QN5Ar6zQPkAl4dBkZaiTYQ8wOjxtJcVF05CwWlMwkQFkqQSmh6JdEZj3KLHp+OUkeHcx2+G8Tb96QD/QTaJH03BAwpOX2T/ExbVXdcO5Uq05mJtWv5xWUyUMeQOfAYusW79wE8R1W+ZgjZdNQmd+/opotNvB6P18lumUIZRe9cJmOylneqRaWagsFS/KMZwhPzmh5eh3qDN4ptN1gbdxyQfKp2FFPJx6e/0ci0PHpGptOGFmEqlcob6vo1IPiHu9/1zwP7clHzZalvPwP147zp4z20kkYKg65EFsAu7XKvk/4qgLgqp14HXePK1QdLSrqsRDGEPTSCUbTlQ0p76qZzRDVhwgFVPzwUOfpk2oOHqMmmd0lXXoymv+qKR3uFM10ugZ1RydYjc4u+mNbgOxEjZPIBWhOWCOCHaq/Cl6oeBHKW+mqGfKFbHUqhbiE9gIKzunbUVvSPiob04o+pFiaOgRlS9LFcdyAaXFn9qyt6U9IQ+XddNsSOoAfGIZM1+twA1K11D6AspO8L3aPJCagrCP8HSiqm+MWP4AvKmQk1bUKsowo/8wTxgJgYmZkMuviyJIh0Mn6OUCGo9KlQ9mA7qFBgHBH1jcCPKvmbQFZN+sKgYxPiBY9wTpEFiaSkxqFzU1ZGQmlDUFNCQcBTUknBQvhES8ERoSFUscQ0J0P8wHg6/98HgqEC/085Ghghglk2m+S3RAuWMKQTBREaIOKF0pFQyXlAPqBZsMCxapQZdAUte+e/QE9AEAtWYL5wl3gAC8uLUmb8mPCiCJTHjB9B54AWEyXkTvBU45AhZHlROaYT3r7Oj3Ff+ECQFxLRBgoTxUQlD5DMSqSIDWrmz6cgGBAfUMoYQEnl+UQBIO1KHmUIocYz3pDqfA8fCxOiN3/jDcGMkdBxEPJGItwIhtbiI3aH10LJTMELcDVTczBrNJlyacMPgmRoMAp+LYeA7g93kpku+cavMps6ZGkqkxkIigCGRuT1vJ3uH7/2509gpoQrlaLxbR3qzY3QANFb/Mk1mAKRl/EIvx+/9gd8wUwrohluDTQSoInpgqERpsKPkuCJF3zbkpmi9TcMQHBChK7DdyQyT4hoXl8rIBzxZjoWzHSmAihFNKmTS9ZUBDXr8nYGXSOi6dRBSCynzGdoJh540ypBAbqsAhg/71evZuQi9MckSO+JmPOlROh7e1MofWCCzu/lAKGfSR2klNQf08GVENn7nEf4qUJIjKEQTASEaTP0Bx1wJUQBVSbCVa4xbCjHsC245DwIXwQt1dohFS5dO/QHnTLtEBCe/T8WfKmU8pxshBSRAL6USEzz+dJi4iFB1MUOQiJswmsyJZ6mk/54mCungY9PzXlYg0gWmaDsfjMFZ0HwsXxOA7WZ/8eQT/ldSU3KS2u4piBZaSAK/HQbOCLC1QJd6HWHMDkl1BZEcSpUBReIc9ASegb5zFu7ZKZndpSm/MslQ5vyY3yVzc9imgW5ZK4tmIrUCf7nQo0vGRpoMTeN3kgmyYxZKxELWiia6Q9C/6obraER68Ekyl0lEJKI/L2jNFM/3ac0NHnuLehgfEvMVDxhqKdcZirpOCSmBOELhph9C9RE0gPhK8NyDH80lQwNcj6CagIbkra203IWbBlyOoIxFsxUMjTQYqI4hRIw805Ls5aZUFKpC4KZSioATAyRuJqUKesgwhBSa36OgqvY8mZq/k7MD0orcsyegGyWaNbJUhOskeAKJGcIY0zE7INgiGh3dBZ3ipZXExFTmsGEYEEtQp3wnkjm7c0+uSwx0WxBo1biQAcJimMsdXAmvECeezGDGLQp9yZm6zG5QHQvmCGQ1tSSLbE8iARXhffsabbnYEGncFBWWIMnCEcxlfonLkUAV0YuBzKLlQO3XaKT8smV3BAriPk9ubwx7p5wJWNRTdHO6qDt+WgxFT1HfhL8hLiUAlmyuBaBnEEzx8aFjCI+t5Dc2zSEj0B8g0RUMXH2zqgpvajriCBSi69cQYegM2/+lJRUXNH0IhuiCQf0Mu8PBFG3fA8d4MOkQyYppIKJ1PurTKWvAC+howFmRqMveeFJ7YAB0l8OorGUUrHBWFybZ7aI0edsOOedCHvJJtbTzDIO+LjUBGVVNkPF+kqTWTGvsc/9ZiPj+mw9yxiQvP8alnyx24LepKeOikG0D1+JyJviKhP7yCTWM8GnpSobMzpsZbOQ7Mys0+XyMqyoN4zbiWv97djZE8SfXGByOmqcwU65DVmYTqIIP2CV2SMaanPc+Z99zfW4MWzVWsPGeHM8pzevce9Dx8lQj4CSCvmiGNNNEcgvdHa2573a2w/TW7s/WN0yewIpTTb5gHCuAtSI5Lafqagvd4ldiIxEdCZzk4Y8hLBykkxrf8ScN0B5ErPZUSArUodh0vjehbAJuy9pPylvdkk9SX5VUz9IR4mMvxQYI3n7l2L3uCkKxDX0O1Ef0JkR4oL1RNrOffl7Xd5fDn0i2RFgWOTFrS3R1+BqXD5BbL2lQV7+8jWRb3KB/Yz08uqWrMZGgHGTdw/xW/0eMqymQsPrj2tV3Yxr9jjQhv8pah4SxRETA6OnOt7QnK9vZLXRnXmEjmsijcKESxUZDU/TjsQcpqbnY9qzuN4ZdVfT0bGa9NUH5CH+ht63alyR6pAhWMLLrLk3elryjUH4pkM6OCkGBYuZ4qJ3tuOGy7wVHd9aQKetxvUpuSGzp5juPDpHSXudQAZpmi3CTLlmqn/aOdrS0gw6PpCutFvf0bF+TOeNFarPVRvJ7tTmY8oZxSY+t5A2QmNVFEWVlpZm2DNd7BEiFaSiXGllssiAk3ZHmh/hbdsFns76EOvuF003yOqffTt7jAamOdXcqFbwRZJs0N2GW+FVTMXJrY5ZY4g6blQrFgXHJSrmwGOtI70LOsGUMzH7qrLMCxTSghkC9qhAdIBj4KysSWzYmhnfiFDcIZgD63wb9ixE4zH4g3c8YkoW9uiAtQWxmEstq9Y72VwazToHX4iKfsuGAnwrYiHD2Hi3APKZfaQbB78YxokvAgc2xEO+BKfXsV/HhzhUOmZoC5EV/KmgNjd6KWtzHOy9iWyAfAlpVlZnW0uHkmuhQnKu0I2qGc3RYXWib947owIn41K6vdqM7ePnrmtkwy9Cbm4cfGKERUVqxk+KJtclmtUyxhvGZZjeDD9TLL/ktFB1kzlnRHouro85pjBGdW3JUUtOKXx7KX8wxzUpTw/2ijn5XT4xaOY5ZnZel9mm4WTv+aXIxCL+JiTjdgUfai3zMTsvZbicNEgrGSZHL9HYFRNATKPkqk4Rb6ioAVuemYobc/g+qseNlokizXZjvOmcfKdgXn4wl00YF6c5zxNH2q7Ji2bfPoLbkKTn+Xz+RZ7xeX9UU8d+m27lvnYC8zGa4mHNHMzKIIMHVHXm3nRK8vIKQXzMWXWPWp+ZqeDkOsQ6jZsGfnVB0H6l6EsXWQcZ7rG8nuCqDGvIwxdzPzjmY76Ut+H1UhFOgvdW16ZB+PKS8FuevIJvdNZffNbafHAmh9FFb1U9WYe2vRd3a0GCXhpSadbiI+tZ7n/sirdAYtmjvhRIDW0wxLAA24oX+9TM2kO+O0kY01r5Rj0JX2nNiHWJZHie257F1c70BMg+VsddwAwbCOJQ9ReSKAXf0Vc4N6oVi0MNuPtIJ58YYrHcqFYmpQK0L9GKTgVyo1oZlaiid8F3cTLrPkqSFmaDinUyRmz6l1+nVbRYa8jKs5KxBfGjtInRlDQtlr+E64lAHG70WT7VYZ0LStX8YnGjUbR9xjA2nbtqC0m2GenazZWoMD9ir+KM3sv34u5dr8XP/mIZbu3mir5I0isz+6NGh/JWm1SOTlvF3/Hmld7BafcYznBrpFl1WPBzed/SFfci7qhTAsYUy5+D+A2X4beL8VisW+0541fKcg9e6m4Hom5xiVzLJXqKml4O68U2hfE9KaQb40MK39PT4LvEnvmGY96uDHcp1uMZUZeQ5sK3bWSXPekYbt49+KbluGqdtNyLcO4gP7N4hUY1De/ytu/fUVDUr71/Nka7jPsuPwvB0y86F39RbbjMtumu3YnC/W4tx+j2uD71U45R9FZqGREgsxU1j3Tl1Y71eNZKO9lmu7HedLYkoXrRz39h/B4yOFK8ryFH96tlp9P5/Ox0ltPDmZ+Huqr5syO8JJUNy+F76GD22cXzUtAA6Y9UExWCXF5x+FfMLy29eJ8L5PXH75vfDH8KqSWrjCCvPztt/kntdKU5/jzzluZFFx3jX+CZM0s7/vwWHArCdkEXNMX2r0hvNumY+SZPBnuT+WjT/z+NXVpa1z1rq+9UsHg/BO1h+z9Ipd0aNK4yaLX/34P2J3/yJ3/yJ3/yJ3/yfPkPmGXc4VNf1EoAAAAASUVORK5CYII=">
            <a:extLst>
              <a:ext uri="{FF2B5EF4-FFF2-40B4-BE49-F238E27FC236}">
                <a16:creationId xmlns:a16="http://schemas.microsoft.com/office/drawing/2014/main" id="{7ED61830-32FE-4DDE-BD88-E15015C2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5" y="1428223"/>
            <a:ext cx="1399915" cy="13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88A4080-A2B5-4C9D-B508-16290E90D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5" y="3656586"/>
            <a:ext cx="1400400" cy="14004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C52C74-75D8-44BE-8F19-BD63D6F41ABE}"/>
              </a:ext>
            </a:extLst>
          </p:cNvPr>
          <p:cNvSpPr txBox="1"/>
          <p:nvPr/>
        </p:nvSpPr>
        <p:spPr>
          <a:xfrm>
            <a:off x="2518945" y="4095176"/>
            <a:ext cx="1960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20 minutes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3C8604-02BF-43D9-9187-C190E121D96E}"/>
              </a:ext>
            </a:extLst>
          </p:cNvPr>
          <p:cNvSpPr txBox="1"/>
          <p:nvPr/>
        </p:nvSpPr>
        <p:spPr>
          <a:xfrm>
            <a:off x="2518944" y="1651125"/>
            <a:ext cx="50399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Connect the </a:t>
            </a:r>
            <a:r>
              <a:rPr lang="it-IT" sz="2800" dirty="0" err="1"/>
              <a:t>provided</a:t>
            </a:r>
            <a:r>
              <a:rPr lang="it-IT" sz="2800" dirty="0"/>
              <a:t> </a:t>
            </a:r>
            <a:r>
              <a:rPr lang="it-IT" sz="2800" dirty="0" err="1"/>
              <a:t>Grove</a:t>
            </a:r>
            <a:br>
              <a:rPr lang="it-IT" sz="2800" dirty="0"/>
            </a:br>
            <a:r>
              <a:rPr lang="it-IT" sz="2800" dirty="0" err="1"/>
              <a:t>sensor</a:t>
            </a:r>
            <a:r>
              <a:rPr lang="it-IT" sz="2800" dirty="0"/>
              <a:t> and follow the tutorial </a:t>
            </a:r>
            <a:br>
              <a:rPr lang="it-IT" sz="2800" dirty="0"/>
            </a:br>
            <a:r>
              <a:rPr lang="it-IT" sz="2800" dirty="0"/>
              <a:t>in the </a:t>
            </a:r>
            <a:r>
              <a:rPr lang="it-IT" sz="2800" dirty="0" err="1"/>
              <a:t>official</a:t>
            </a:r>
            <a:r>
              <a:rPr lang="it-IT" sz="2800" dirty="0"/>
              <a:t> </a:t>
            </a:r>
            <a:r>
              <a:rPr lang="it-IT" sz="2800" dirty="0" err="1"/>
              <a:t>documentation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9826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FF47CB-B7D6-4B4A-84A0-A58FA827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Assignment</a:t>
            </a:r>
            <a:r>
              <a:rPr lang="it-IT" dirty="0"/>
              <a:t> 3</a:t>
            </a:r>
            <a:endParaRPr lang="en-GB" dirty="0"/>
          </a:p>
        </p:txBody>
      </p:sp>
      <p:pic>
        <p:nvPicPr>
          <p:cNvPr id="10" name="Picture 2" descr="data:image/png;base64,iVBORw0KGgoAAAANSUhEUgAAAOEAAADhCAMAAAAJbSJIAAAAgVBMVEX///8BAQEAAAD09PSPj4/x8fGSkpLT09P7+/vm5ua0tLTr6+t1dXVZWVn39/fGxsba2trg4OClpaVmZma9vb2hoaFTU1MKCgrKysofHx+AgIBeXl5OTk64uLiampokJCQ7OzuHh4c+Pj4tLS16enpISEgaGhpsbGwqKio0NDQQEBAN8vbtAAASj0lEQVR4nO1d13bqOhBNTDfdlNADJITA/3/gpYTRSNYUuZBz18q8nRNjaVtTt9rLy5/8yZ/8yZ/8yZ88WZrN5m93oXjpDfpJvbPcf0dG5tvusZqMG7Xf7lxOaTaSxQHhil7vgv9r25nM/p84h3FnbsHyy/2Rt2My+O0OB0k7PirAuTi7Seu3O66TQf0jBJyF8rxrhDY3LAMDI4PdWyZ4COXnLKTBVlQWFJ/UJvMc6BDIqlpdW9ETEc6WOq+i8j6HsarNC8CnIUzOVL9xaIg+tqft6c0TQNK/2fTERq8An4OwUvV39QfEdLFZN4YVK5mptBrjya77RcK8/O+izTd7Afj6FISVha+Pt57vd/FAyNKG6+rBj/Lyf0fOIK8An4Gw58F36/EyIIgPkpEP5RUjOY43gE9AuEn162Zu9eC49jLYbNMgr7rqV4I7wNIRxr4u7RPBfkipJQffCxPPoz8AS0Y43DrduRYNm6zw7lKbvLsgLy9NJQEPgOUiXKTxHcOVMy2NThrjyA4dLVSmFNCiX2ZONy7/nMgRTCe9SfrlMfq7AVgiwqPbhe91oe9ff7sNrCqPvyGApSFsuM1/9Atvo39yG/nJ5DDAshDurLYvnqB4fFfpz512jtf/bTn/WULDta39ES0TKVacaBR9tRyApSCcOd+wWnwTSKpOa0nKzRbeZN0ewFW+8CdLe+VozKuDcNm15ZDT5S3t9op1oH5Zs+Vk5Eo+nap8WPhGz2F3m6MATisfQMdP6+rwImSshZgTYMOKtIeK/IvCpHJQYcwJsG8BrBfUd63UFRBzAhxbAItIscOkIUHM62RiDPDjmRr6kL7E0BUG8OJDC+pzmIwFhIWpaKZvdZthW4y63dX+0O2OFllm1niExTmZ4DR0GO9WqbB8l/1nHDDlxCIsLkxEUUgdMUyWDPH7w6ZulCg5hMUF+ijSf/TZQibwf2B2NJ+NQZg3VcsCcLBQoMMoO2L8oRHmrW9OCKByti5JEWYKkGeB5yER5gW4DB3B9i4UHoDscCw+EQ9zV6ibQIDtFBcYhHFJa8mOcFc5AZqKXuVFa358RLTwPjgiauoqMYQ5AdYQQEUc9M2y3bFMF5P1bNhq1yq1dms4Gye75ZcXJTVTURJA7GXkV429szTRMWn4XUhzkHQ80/5ebqssgEb15Vy0tnK6eu37KpG8bztepkBesh3H5fhtMD9Ak8tEH9KzaRIsWsVKmn88SmPc4AcQwAI5mYsgIxTS5KYzgJfWNyGZdS/5cqjRaG8qtAUCON/UH1L1TbsFycgAFBKOFMu/D+dwZisX48N3Y4DnIitTFCgEymLjdO2QjQEYLp337G7/XRpApKMH/kGL7IuiU3aGY3CwXzV9UQJ0PZNKFkZH2Q/XO1mdykkS988WxnkFO5k3qiOraB/e1NAMIWtTbfurL8JbcsSZNtABfM0wPbQFgGwkHOIuRPMiVom28NyWBuA007qa2OgoR93bAPMP4F183Cg7gte/hzZudJSzKxtgcfOkaW6UdjKrx7KTMGcDNVO0Yp6yABbKoTYPTo5DjiB4omgZ0kDPLFdh5geRkymeQ11EKoCmq69BPLyJFEzm18MAi58J7mqczMs1IX48JYRtLBUzhMxTmL/JnSGmpK4E+PIyzzCIZgiZKDNCAIufCtYDNPyNfhDNEM7phzB/U/xUaQDAl5dD8CBCPc34f1Q6/u4IXmQAI8I5fizwA7rsbSKAv2mDd5lCZ3R8bqIYwlUIfxMq1UCAaBA7qgbOj8e/yUcSA1AfB3uDcby5SszPrJEA6aR3Cr5fw5vM5HwNcYwif3OXxmYZ2TKtE3tjSID9iNxN04D+bKhHkCzlWLgyRqhRovExzYze/mfp+YYMQKZHJ7nTIDA+9OcYG4Byst2iJ6FuU06Ob+AAvv7QGh5ZQ5fkXVMTWaWNjooVy1DYKhQ5pA7pRfv3zRVk/QDjIvuFRw50X8zpExMumYTgJm1xK9QN5Ar6zQPkAl4dBkZaiTYQ8wOjxtJcVF05CwWlMwkQFkqQSmh6JdEZj3KLHp+OUkeHcx2+G8Tb96QD/QTaJH03BAwpOX2T/ExbVXdcO5Uq05mJtWv5xWUyUMeQOfAYusW79wE8R1W+ZgjZdNQmd+/opotNvB6P18lumUIZRe9cJmOylneqRaWagsFS/KMZwhPzmh5eh3qDN4ptN1gbdxyQfKp2FFPJx6e/0ci0PHpGptOGFmEqlcob6vo1IPiHu9/1zwP7clHzZalvPwP147zp4z20kkYKg65EFsAu7XKvk/4qgLgqp14HXePK1QdLSrqsRDGEPTSCUbTlQ0p76qZzRDVhwgFVPzwUOfpk2oOHqMmmd0lXXoymv+qKR3uFM10ugZ1RydYjc4u+mNbgOxEjZPIBWhOWCOCHaq/Cl6oeBHKW+mqGfKFbHUqhbiE9gIKzunbUVvSPiob04o+pFiaOgRlS9LFcdyAaXFn9qyt6U9IQ+XddNsSOoAfGIZM1+twA1K11D6AspO8L3aPJCagrCP8HSiqm+MWP4AvKmQk1bUKsowo/8wTxgJgYmZkMuviyJIh0Mn6OUCGo9KlQ9mA7qFBgHBH1jcCPKvmbQFZN+sKgYxPiBY9wTpEFiaSkxqFzU1ZGQmlDUFNCQcBTUknBQvhES8ERoSFUscQ0J0P8wHg6/98HgqEC/085Ghghglk2m+S3RAuWMKQTBREaIOKF0pFQyXlAPqBZsMCxapQZdAUte+e/QE9AEAtWYL5wl3gAC8uLUmb8mPCiCJTHjB9B54AWEyXkTvBU45AhZHlROaYT3r7Oj3Ff+ECQFxLRBgoTxUQlD5DMSqSIDWrmz6cgGBAfUMoYQEnl+UQBIO1KHmUIocYz3pDqfA8fCxOiN3/jDcGMkdBxEPJGItwIhtbiI3aH10LJTMELcDVTczBrNJlyacMPgmRoMAp+LYeA7g93kpku+cavMps6ZGkqkxkIigCGRuT1vJ3uH7/2509gpoQrlaLxbR3qzY3QANFb/Mk1mAKRl/EIvx+/9gd8wUwrohluDTQSoInpgqERpsKPkuCJF3zbkpmi9TcMQHBChK7DdyQyT4hoXl8rIBzxZjoWzHSmAihFNKmTS9ZUBDXr8nYGXSOi6dRBSCynzGdoJh540ypBAbqsAhg/71evZuQi9MckSO+JmPOlROh7e1MofWCCzu/lAKGfSR2klNQf08GVENn7nEf4qUJIjKEQTASEaTP0Bx1wJUQBVSbCVa4xbCjHsC245DwIXwQt1dohFS5dO/QHnTLtEBCe/T8WfKmU8pxshBSRAL6USEzz+dJi4iFB1MUOQiJswmsyJZ6mk/54mCungY9PzXlYg0gWmaDsfjMFZ0HwsXxOA7WZ/8eQT/ldSU3KS2u4piBZaSAK/HQbOCLC1QJd6HWHMDkl1BZEcSpUBReIc9ASegb5zFu7ZKZndpSm/MslQ5vyY3yVzc9imgW5ZK4tmIrUCf7nQo0vGRpoMTeN3kgmyYxZKxELWiia6Q9C/6obraER68Ekyl0lEJKI/L2jNFM/3ac0NHnuLehgfEvMVDxhqKdcZirpOCSmBOELhph9C9RE0gPhK8NyDH80lQwNcj6CagIbkra203IWbBlyOoIxFsxUMjTQYqI4hRIw805Ls5aZUFKpC4KZSioATAyRuJqUKesgwhBSa36OgqvY8mZq/k7MD0orcsyegGyWaNbJUhOskeAKJGcIY0zE7INgiGh3dBZ3ipZXExFTmsGEYEEtQp3wnkjm7c0+uSwx0WxBo1biQAcJimMsdXAmvECeezGDGLQp9yZm6zG5QHQvmCGQ1tSSLbE8iARXhffsabbnYEGncFBWWIMnCEcxlfonLkUAV0YuBzKLlQO3XaKT8smV3BAriPk9ubwx7p5wJWNRTdHO6qDt+WgxFT1HfhL8hLiUAlmyuBaBnEEzx8aFjCI+t5Dc2zSEj0B8g0RUMXH2zqgpvajriCBSi69cQYegM2/+lJRUXNH0IhuiCQf0Mu8PBFG3fA8d4MOkQyYppIKJ1PurTKWvAC+howFmRqMveeFJ7YAB0l8OorGUUrHBWFybZ7aI0edsOOedCHvJJtbTzDIO+LjUBGVVNkPF+kqTWTGvsc/9ZiPj+mw9yxiQvP8alnyx24LepKeOikG0D1+JyJviKhP7yCTWM8GnpSobMzpsZbOQ7Mys0+XyMqyoN4zbiWv97djZE8SfXGByOmqcwU65DVmYTqIIP2CV2SMaanPc+Z99zfW4MWzVWsPGeHM8pzevce9Dx8lQj4CSCvmiGNNNEcgvdHa2573a2w/TW7s/WN0yewIpTTb5gHCuAtSI5Lafqagvd4ldiIxEdCZzk4Y8hLBykkxrf8ScN0B5ErPZUSArUodh0vjehbAJuy9pPylvdkk9SX5VUz9IR4mMvxQYI3n7l2L3uCkKxDX0O1Ef0JkR4oL1RNrOffl7Xd5fDn0i2RFgWOTFrS3R1+BqXD5BbL2lQV7+8jWRb3KB/Yz08uqWrMZGgHGTdw/xW/0eMqymQsPrj2tV3Yxr9jjQhv8pah4SxRETA6OnOt7QnK9vZLXRnXmEjmsijcKESxUZDU/TjsQcpqbnY9qzuN4ZdVfT0bGa9NUH5CH+ht63alyR6pAhWMLLrLk3elryjUH4pkM6OCkGBYuZ4qJ3tuOGy7wVHd9aQKetxvUpuSGzp5juPDpHSXudQAZpmi3CTLlmqn/aOdrS0gw6PpCutFvf0bF+TOeNFarPVRvJ7tTmY8oZxSY+t5A2QmNVFEWVlpZm2DNd7BEiFaSiXGllssiAk3ZHmh/hbdsFns76EOvuF003yOqffTt7jAamOdXcqFbwRZJs0N2GW+FVTMXJrY5ZY4g6blQrFgXHJSrmwGOtI70LOsGUMzH7qrLMCxTSghkC9qhAdIBj4KysSWzYmhnfiFDcIZgD63wb9ixE4zH4g3c8YkoW9uiAtQWxmEstq9Y72VwazToHX4iKfsuGAnwrYiHD2Hi3APKZfaQbB78YxokvAgc2xEO+BKfXsV/HhzhUOmZoC5EV/KmgNjd6KWtzHOy9iWyAfAlpVlZnW0uHkmuhQnKu0I2qGc3RYXWib947owIn41K6vdqM7ePnrmtkwy9Cbm4cfGKERUVqxk+KJtclmtUyxhvGZZjeDD9TLL/ktFB1kzlnRHouro85pjBGdW3JUUtOKXx7KX8wxzUpTw/2ijn5XT4xaOY5ZnZel9mm4WTv+aXIxCL+JiTjdgUfai3zMTsvZbicNEgrGSZHL9HYFRNATKPkqk4Rb6ioAVuemYobc/g+qseNlokizXZjvOmcfKdgXn4wl00YF6c5zxNH2q7Ji2bfPoLbkKTn+Xz+RZ7xeX9UU8d+m27lvnYC8zGa4mHNHMzKIIMHVHXm3nRK8vIKQXzMWXWPWp+ZqeDkOsQ6jZsGfnVB0H6l6EsXWQcZ7rG8nuCqDGvIwxdzPzjmY76Ut+H1UhFOgvdW16ZB+PKS8FuevIJvdNZffNbafHAmh9FFb1U9WYe2vRd3a0GCXhpSadbiI+tZ7n/sirdAYtmjvhRIDW0wxLAA24oX+9TM2kO+O0kY01r5Rj0JX2nNiHWJZHie257F1c70BMg+VsddwAwbCOJQ9ReSKAXf0Vc4N6oVi0MNuPtIJ58YYrHcqFYmpQK0L9GKTgVyo1oZlaiid8F3cTLrPkqSFmaDinUyRmz6l1+nVbRYa8jKs5KxBfGjtInRlDQtlr+E64lAHG70WT7VYZ0LStX8YnGjUbR9xjA2nbtqC0m2GenazZWoMD9ir+KM3sv34u5dr8XP/mIZbu3mir5I0isz+6NGh/JWm1SOTlvF3/Hmld7BafcYznBrpFl1WPBzed/SFfci7qhTAsYUy5+D+A2X4beL8VisW+0541fKcg9e6m4Hom5xiVzLJXqKml4O68U2hfE9KaQb40MK39PT4LvEnvmGY96uDHcp1uMZUZeQ5sK3bWSXPekYbt49+KbluGqdtNyLcO4gP7N4hUY1De/ytu/fUVDUr71/Nka7jPsuPwvB0y86F39RbbjMtumu3YnC/W4tx+j2uD71U45R9FZqGREgsxU1j3Tl1Y71eNZKO9lmu7HedLYkoXrRz39h/B4yOFK8ryFH96tlp9P5/Ox0ltPDmZ+Huqr5syO8JJUNy+F76GD22cXzUtAA6Y9UExWCXF5x+FfMLy29eJ8L5PXH75vfDH8KqSWrjCCvPztt/kntdKU5/jzzluZFFx3jX+CZM0s7/vwWHArCdkEXNMX2r0hvNumY+SZPBnuT+WjT/z+NXVpa1z1rq+9UsHg/BO1h+z9Ipd0aNK4yaLX/34P2J3/yJ3/yJ3/yJ3/yfPkPmGXc4VNf1EoAAAAASUVORK5CYII=">
            <a:extLst>
              <a:ext uri="{FF2B5EF4-FFF2-40B4-BE49-F238E27FC236}">
                <a16:creationId xmlns:a16="http://schemas.microsoft.com/office/drawing/2014/main" id="{7ED61830-32FE-4DDE-BD88-E15015C2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5" y="1428223"/>
            <a:ext cx="1399915" cy="13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88A4080-A2B5-4C9D-B508-16290E90D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5" y="3656586"/>
            <a:ext cx="1400400" cy="14004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C52C74-75D8-44BE-8F19-BD63D6F41ABE}"/>
              </a:ext>
            </a:extLst>
          </p:cNvPr>
          <p:cNvSpPr txBox="1"/>
          <p:nvPr/>
        </p:nvSpPr>
        <p:spPr>
          <a:xfrm>
            <a:off x="2518945" y="4095176"/>
            <a:ext cx="1960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20 minutes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3C8604-02BF-43D9-9187-C190E121D96E}"/>
              </a:ext>
            </a:extLst>
          </p:cNvPr>
          <p:cNvSpPr txBox="1"/>
          <p:nvPr/>
        </p:nvSpPr>
        <p:spPr>
          <a:xfrm>
            <a:off x="2518944" y="1651125"/>
            <a:ext cx="50701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Add</a:t>
            </a:r>
            <a:r>
              <a:rPr lang="it-IT" sz="2800" dirty="0"/>
              <a:t> one </a:t>
            </a:r>
            <a:r>
              <a:rPr lang="it-IT" sz="2800" dirty="0" err="1"/>
              <a:t>sensor</a:t>
            </a:r>
            <a:r>
              <a:rPr lang="it-IT" sz="2800" dirty="0"/>
              <a:t> and </a:t>
            </a:r>
            <a:r>
              <a:rPr lang="it-IT" sz="2800" dirty="0" err="1"/>
              <a:t>connect</a:t>
            </a:r>
            <a:br>
              <a:rPr lang="it-IT" sz="2800" dirty="0"/>
            </a:br>
            <a:r>
              <a:rPr lang="it-IT" sz="2800" dirty="0" err="1"/>
              <a:t>their</a:t>
            </a:r>
            <a:r>
              <a:rPr lang="it-IT" sz="2800" dirty="0"/>
              <a:t> features (e.g. turn on led</a:t>
            </a:r>
            <a:br>
              <a:rPr lang="it-IT" sz="2800" dirty="0"/>
            </a:b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sensor</a:t>
            </a:r>
            <a:r>
              <a:rPr lang="it-IT" sz="2800" dirty="0"/>
              <a:t> </a:t>
            </a:r>
            <a:r>
              <a:rPr lang="it-IT" sz="2800" dirty="0" err="1"/>
              <a:t>signal</a:t>
            </a:r>
            <a:r>
              <a:rPr lang="it-IT" sz="2800" dirty="0"/>
              <a:t> the </a:t>
            </a:r>
            <a:r>
              <a:rPr lang="it-IT" sz="2800" dirty="0" err="1"/>
              <a:t>vibration</a:t>
            </a:r>
            <a:r>
              <a:rPr lang="it-IT" sz="2800" dirty="0"/>
              <a:t>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38231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gno">
  <a:themeElements>
    <a:clrScheme name="Legn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gno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gn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TM03090434[[fn=Legno]]</Template>
  <TotalTime>1443</TotalTime>
  <Words>550</Words>
  <Application>Microsoft Office PowerPoint</Application>
  <PresentationFormat>Widescreen</PresentationFormat>
  <Paragraphs>177</Paragraphs>
  <Slides>11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Arial</vt:lpstr>
      <vt:lpstr>Calibri</vt:lpstr>
      <vt:lpstr>Comfortaa</vt:lpstr>
      <vt:lpstr>Rockwell</vt:lpstr>
      <vt:lpstr>Rockwell Condensed</vt:lpstr>
      <vt:lpstr>Wingdings</vt:lpstr>
      <vt:lpstr>Legno</vt:lpstr>
      <vt:lpstr>Information Technology concepts, components and Hands-on</vt:lpstr>
      <vt:lpstr>The Information Technology</vt:lpstr>
      <vt:lpstr>Arduino</vt:lpstr>
      <vt:lpstr>Arduino flavours</vt:lpstr>
      <vt:lpstr>The Arduino IDE</vt:lpstr>
      <vt:lpstr>Assignment 1</vt:lpstr>
      <vt:lpstr>The Grove prototypying system</vt:lpstr>
      <vt:lpstr>Assignment 2</vt:lpstr>
      <vt:lpstr>Assignment 3</vt:lpstr>
      <vt:lpstr>Raspberry Pi</vt:lpstr>
      <vt:lpstr>Assignment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Privacy and Accountability</dc:title>
  <dc:creator>Umberto Morelli</dc:creator>
  <cp:lastModifiedBy>Umberto Morelli</cp:lastModifiedBy>
  <cp:revision>139</cp:revision>
  <dcterms:created xsi:type="dcterms:W3CDTF">2019-02-18T10:07:25Z</dcterms:created>
  <dcterms:modified xsi:type="dcterms:W3CDTF">2019-08-29T15:05:59Z</dcterms:modified>
</cp:coreProperties>
</file>